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684" r:id="rId2"/>
    <p:sldId id="444" r:id="rId3"/>
    <p:sldId id="686" r:id="rId4"/>
    <p:sldId id="688" r:id="rId5"/>
    <p:sldId id="693" r:id="rId6"/>
    <p:sldId id="694" r:id="rId7"/>
    <p:sldId id="695" r:id="rId8"/>
  </p:sldIdLst>
  <p:sldSz cx="9144000" cy="6858000" type="screen4x3"/>
  <p:notesSz cx="7053263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0DA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4075" autoAdjust="0"/>
  </p:normalViewPr>
  <p:slideViewPr>
    <p:cSldViewPr>
      <p:cViewPr varScale="1">
        <p:scale>
          <a:sx n="78" d="100"/>
          <a:sy n="78" d="100"/>
        </p:scale>
        <p:origin x="159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D314A2-0897-4F7F-87E8-2981734D741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ACF6D9-69AD-4436-811A-41D0E3166EBD}">
      <dgm:prSet phldrT="[Texte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B776D53C-3BE5-4880-B5F2-FEDC066F15CC}" type="sibTrans" cxnId="{946AE379-9489-4574-B418-B5526E8F2070}">
      <dgm:prSet/>
      <dgm:spPr/>
      <dgm:t>
        <a:bodyPr/>
        <a:lstStyle/>
        <a:p>
          <a:endParaRPr lang="en-US"/>
        </a:p>
      </dgm:t>
    </dgm:pt>
    <dgm:pt modelId="{09B645CE-CD4E-4A06-8B82-3D7D707241C3}" type="parTrans" cxnId="{946AE379-9489-4574-B418-B5526E8F2070}">
      <dgm:prSet/>
      <dgm:spPr/>
      <dgm:t>
        <a:bodyPr/>
        <a:lstStyle/>
        <a:p>
          <a:endParaRPr lang="en-US"/>
        </a:p>
      </dgm:t>
    </dgm:pt>
    <dgm:pt modelId="{1F846978-F405-4994-B5F4-56DE4E7B78B9}">
      <dgm:prSet phldrT="[Texte]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7ECC36BA-7CEA-4268-A47E-817394E5CA90}" type="sibTrans" cxnId="{7B6B7C82-C37D-445F-A1FC-E21466E689F3}">
      <dgm:prSet/>
      <dgm:spPr/>
      <dgm:t>
        <a:bodyPr/>
        <a:lstStyle/>
        <a:p>
          <a:endParaRPr lang="en-US"/>
        </a:p>
      </dgm:t>
    </dgm:pt>
    <dgm:pt modelId="{10268EE7-E2FD-452D-A69C-0DD2DC3FF9F8}" type="parTrans" cxnId="{7B6B7C82-C37D-445F-A1FC-E21466E689F3}">
      <dgm:prSet/>
      <dgm:spPr/>
      <dgm:t>
        <a:bodyPr/>
        <a:lstStyle/>
        <a:p>
          <a:endParaRPr lang="en-US"/>
        </a:p>
      </dgm:t>
    </dgm:pt>
    <dgm:pt modelId="{A2C9E262-3F2E-466B-A186-5847E4A159F3}" type="pres">
      <dgm:prSet presAssocID="{5CD314A2-0897-4F7F-87E8-2981734D7414}" presName="diagram" presStyleCnt="0">
        <dgm:presLayoutVars>
          <dgm:dir/>
          <dgm:resizeHandles val="exact"/>
        </dgm:presLayoutVars>
      </dgm:prSet>
      <dgm:spPr/>
    </dgm:pt>
    <dgm:pt modelId="{1537399B-09E1-4035-9419-367990C5BA22}" type="pres">
      <dgm:prSet presAssocID="{23ACF6D9-69AD-4436-811A-41D0E3166EBD}" presName="node" presStyleLbl="node1" presStyleIdx="0" presStyleCnt="2" custScaleX="113099" custScaleY="168553">
        <dgm:presLayoutVars>
          <dgm:bulletEnabled val="1"/>
        </dgm:presLayoutVars>
      </dgm:prSet>
      <dgm:spPr/>
    </dgm:pt>
    <dgm:pt modelId="{D30326A7-5ABC-46E1-85DE-2986AA82CF3C}" type="pres">
      <dgm:prSet presAssocID="{B776D53C-3BE5-4880-B5F2-FEDC066F15CC}" presName="sibTrans" presStyleCnt="0"/>
      <dgm:spPr/>
    </dgm:pt>
    <dgm:pt modelId="{4CDD6155-EFE3-444E-983F-E85D28264F8E}" type="pres">
      <dgm:prSet presAssocID="{1F846978-F405-4994-B5F4-56DE4E7B78B9}" presName="node" presStyleLbl="node1" presStyleIdx="1" presStyleCnt="2" custScaleX="112265" custScaleY="169164" custLinFactNeighborX="939" custLinFactNeighborY="-306">
        <dgm:presLayoutVars>
          <dgm:bulletEnabled val="1"/>
        </dgm:presLayoutVars>
      </dgm:prSet>
      <dgm:spPr/>
    </dgm:pt>
  </dgm:ptLst>
  <dgm:cxnLst>
    <dgm:cxn modelId="{5C81DC17-5725-402A-A945-844DF7A47DA4}" type="presOf" srcId="{23ACF6D9-69AD-4436-811A-41D0E3166EBD}" destId="{1537399B-09E1-4035-9419-367990C5BA22}" srcOrd="0" destOrd="0" presId="urn:microsoft.com/office/officeart/2005/8/layout/default"/>
    <dgm:cxn modelId="{946AE379-9489-4574-B418-B5526E8F2070}" srcId="{5CD314A2-0897-4F7F-87E8-2981734D7414}" destId="{23ACF6D9-69AD-4436-811A-41D0E3166EBD}" srcOrd="0" destOrd="0" parTransId="{09B645CE-CD4E-4A06-8B82-3D7D707241C3}" sibTransId="{B776D53C-3BE5-4880-B5F2-FEDC066F15CC}"/>
    <dgm:cxn modelId="{7B6B7C82-C37D-445F-A1FC-E21466E689F3}" srcId="{5CD314A2-0897-4F7F-87E8-2981734D7414}" destId="{1F846978-F405-4994-B5F4-56DE4E7B78B9}" srcOrd="1" destOrd="0" parTransId="{10268EE7-E2FD-452D-A69C-0DD2DC3FF9F8}" sibTransId="{7ECC36BA-7CEA-4268-A47E-817394E5CA90}"/>
    <dgm:cxn modelId="{3ED274B1-5519-4717-8F62-5E56D997F084}" type="presOf" srcId="{5CD314A2-0897-4F7F-87E8-2981734D7414}" destId="{A2C9E262-3F2E-466B-A186-5847E4A159F3}" srcOrd="0" destOrd="0" presId="urn:microsoft.com/office/officeart/2005/8/layout/default"/>
    <dgm:cxn modelId="{B817B4BA-2C34-4DD4-8D85-F4A38B426C12}" type="presOf" srcId="{1F846978-F405-4994-B5F4-56DE4E7B78B9}" destId="{4CDD6155-EFE3-444E-983F-E85D28264F8E}" srcOrd="0" destOrd="0" presId="urn:microsoft.com/office/officeart/2005/8/layout/default"/>
    <dgm:cxn modelId="{C305B1D1-0B5E-4E95-B212-9F2F2F26C2A9}" type="presParOf" srcId="{A2C9E262-3F2E-466B-A186-5847E4A159F3}" destId="{1537399B-09E1-4035-9419-367990C5BA22}" srcOrd="0" destOrd="0" presId="urn:microsoft.com/office/officeart/2005/8/layout/default"/>
    <dgm:cxn modelId="{F90A5214-B8D0-4545-82E6-0DBCC07FADE9}" type="presParOf" srcId="{A2C9E262-3F2E-466B-A186-5847E4A159F3}" destId="{D30326A7-5ABC-46E1-85DE-2986AA82CF3C}" srcOrd="1" destOrd="0" presId="urn:microsoft.com/office/officeart/2005/8/layout/default"/>
    <dgm:cxn modelId="{9CF9373F-7D70-4A3E-8BCE-5E2A334E9B8F}" type="presParOf" srcId="{A2C9E262-3F2E-466B-A186-5847E4A159F3}" destId="{4CDD6155-EFE3-444E-983F-E85D28264F8E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D314A2-0897-4F7F-87E8-2981734D741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1A456-D501-461E-858E-C726DE478344}">
      <dgm:prSet phldrT="[Texte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21888403-310A-46B1-BE1A-10557645CD2E}" type="sibTrans" cxnId="{6AAFEFC4-BB03-4F80-9AD3-E803E5FE033E}">
      <dgm:prSet/>
      <dgm:spPr/>
      <dgm:t>
        <a:bodyPr/>
        <a:lstStyle/>
        <a:p>
          <a:endParaRPr lang="en-US"/>
        </a:p>
      </dgm:t>
    </dgm:pt>
    <dgm:pt modelId="{14258357-DAB8-4978-8531-F10C98119705}" type="parTrans" cxnId="{6AAFEFC4-BB03-4F80-9AD3-E803E5FE033E}">
      <dgm:prSet/>
      <dgm:spPr/>
      <dgm:t>
        <a:bodyPr/>
        <a:lstStyle/>
        <a:p>
          <a:endParaRPr lang="en-US"/>
        </a:p>
      </dgm:t>
    </dgm:pt>
    <dgm:pt modelId="{F56021CE-0A6A-4443-8060-FB281BCB8281}">
      <dgm:prSet phldrT="[Texte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4851E86E-5AFB-48B6-87B4-04D514E07A79}" type="sibTrans" cxnId="{B6C26F58-B825-409D-B1B7-3A17724367AC}">
      <dgm:prSet/>
      <dgm:spPr/>
      <dgm:t>
        <a:bodyPr/>
        <a:lstStyle/>
        <a:p>
          <a:endParaRPr lang="en-US"/>
        </a:p>
      </dgm:t>
    </dgm:pt>
    <dgm:pt modelId="{E7C10794-6494-41EC-8807-87B88B5039ED}" type="parTrans" cxnId="{B6C26F58-B825-409D-B1B7-3A17724367AC}">
      <dgm:prSet/>
      <dgm:spPr/>
      <dgm:t>
        <a:bodyPr/>
        <a:lstStyle/>
        <a:p>
          <a:endParaRPr lang="en-US"/>
        </a:p>
      </dgm:t>
    </dgm:pt>
    <dgm:pt modelId="{A2C9E262-3F2E-466B-A186-5847E4A159F3}" type="pres">
      <dgm:prSet presAssocID="{5CD314A2-0897-4F7F-87E8-2981734D7414}" presName="diagram" presStyleCnt="0">
        <dgm:presLayoutVars>
          <dgm:dir/>
          <dgm:resizeHandles val="exact"/>
        </dgm:presLayoutVars>
      </dgm:prSet>
      <dgm:spPr/>
    </dgm:pt>
    <dgm:pt modelId="{E489A496-F0E0-4CAC-8DD2-148FFDC2BBA9}" type="pres">
      <dgm:prSet presAssocID="{F56021CE-0A6A-4443-8060-FB281BCB8281}" presName="node" presStyleLbl="node1" presStyleIdx="0" presStyleCnt="2" custScaleX="141635" custScaleY="203926" custLinFactNeighborX="917" custLinFactNeighborY="1000">
        <dgm:presLayoutVars>
          <dgm:bulletEnabled val="1"/>
        </dgm:presLayoutVars>
      </dgm:prSet>
      <dgm:spPr/>
    </dgm:pt>
    <dgm:pt modelId="{69AD056D-3B79-4862-BB7F-EDBF16665CA0}" type="pres">
      <dgm:prSet presAssocID="{4851E86E-5AFB-48B6-87B4-04D514E07A79}" presName="sibTrans" presStyleCnt="0"/>
      <dgm:spPr/>
    </dgm:pt>
    <dgm:pt modelId="{E521F0C8-B57F-47E2-BDEC-FAEC73EBC7F8}" type="pres">
      <dgm:prSet presAssocID="{BA21A456-D501-461E-858E-C726DE478344}" presName="node" presStyleLbl="node1" presStyleIdx="1" presStyleCnt="2" custScaleX="144209" custScaleY="203788" custLinFactNeighborX="576" custLinFactNeighborY="1023">
        <dgm:presLayoutVars>
          <dgm:bulletEnabled val="1"/>
        </dgm:presLayoutVars>
      </dgm:prSet>
      <dgm:spPr/>
    </dgm:pt>
  </dgm:ptLst>
  <dgm:cxnLst>
    <dgm:cxn modelId="{B6C26F58-B825-409D-B1B7-3A17724367AC}" srcId="{5CD314A2-0897-4F7F-87E8-2981734D7414}" destId="{F56021CE-0A6A-4443-8060-FB281BCB8281}" srcOrd="0" destOrd="0" parTransId="{E7C10794-6494-41EC-8807-87B88B5039ED}" sibTransId="{4851E86E-5AFB-48B6-87B4-04D514E07A79}"/>
    <dgm:cxn modelId="{3ED274B1-5519-4717-8F62-5E56D997F084}" type="presOf" srcId="{5CD314A2-0897-4F7F-87E8-2981734D7414}" destId="{A2C9E262-3F2E-466B-A186-5847E4A159F3}" srcOrd="0" destOrd="0" presId="urn:microsoft.com/office/officeart/2005/8/layout/default"/>
    <dgm:cxn modelId="{6AAFEFC4-BB03-4F80-9AD3-E803E5FE033E}" srcId="{5CD314A2-0897-4F7F-87E8-2981734D7414}" destId="{BA21A456-D501-461E-858E-C726DE478344}" srcOrd="1" destOrd="0" parTransId="{14258357-DAB8-4978-8531-F10C98119705}" sibTransId="{21888403-310A-46B1-BE1A-10557645CD2E}"/>
    <dgm:cxn modelId="{E415C3CC-07E9-4B76-A416-6020817C305D}" type="presOf" srcId="{BA21A456-D501-461E-858E-C726DE478344}" destId="{E521F0C8-B57F-47E2-BDEC-FAEC73EBC7F8}" srcOrd="0" destOrd="0" presId="urn:microsoft.com/office/officeart/2005/8/layout/default"/>
    <dgm:cxn modelId="{8C7B91E0-B743-4E05-9B97-903CE2C8D5C6}" type="presOf" srcId="{F56021CE-0A6A-4443-8060-FB281BCB8281}" destId="{E489A496-F0E0-4CAC-8DD2-148FFDC2BBA9}" srcOrd="0" destOrd="0" presId="urn:microsoft.com/office/officeart/2005/8/layout/default"/>
    <dgm:cxn modelId="{A49C4453-E47C-4ED1-83C3-1C1FE40C5852}" type="presParOf" srcId="{A2C9E262-3F2E-466B-A186-5847E4A159F3}" destId="{E489A496-F0E0-4CAC-8DD2-148FFDC2BBA9}" srcOrd="0" destOrd="0" presId="urn:microsoft.com/office/officeart/2005/8/layout/default"/>
    <dgm:cxn modelId="{E4FF78C4-4CBC-43D2-AAA2-8F51DB320909}" type="presParOf" srcId="{A2C9E262-3F2E-466B-A186-5847E4A159F3}" destId="{69AD056D-3B79-4862-BB7F-EDBF16665CA0}" srcOrd="1" destOrd="0" presId="urn:microsoft.com/office/officeart/2005/8/layout/default"/>
    <dgm:cxn modelId="{CB1FB136-CE86-4CEE-A750-8C1116E4068B}" type="presParOf" srcId="{A2C9E262-3F2E-466B-A186-5847E4A159F3}" destId="{E521F0C8-B57F-47E2-BDEC-FAEC73EBC7F8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063E40-802E-4691-A972-A805A2A28C8D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0F2C626E-A6BC-4871-B8C0-5F3B02DE94F4}">
      <dgm:prSet phldrT="[Texte]" custT="1"/>
      <dgm:spPr/>
      <dgm:t>
        <a:bodyPr/>
        <a:lstStyle/>
        <a:p>
          <a:r>
            <a:rPr lang="fr-FR" sz="1800" dirty="0"/>
            <a:t>S’attaquer aux freins de la résilience </a:t>
          </a:r>
        </a:p>
      </dgm:t>
    </dgm:pt>
    <dgm:pt modelId="{4D3503D5-74EC-4AC9-B3C0-E576EEE1C633}" type="parTrans" cxnId="{0D522787-7A24-4A69-9F1E-95B899A1F140}">
      <dgm:prSet/>
      <dgm:spPr/>
      <dgm:t>
        <a:bodyPr/>
        <a:lstStyle/>
        <a:p>
          <a:endParaRPr lang="fr-FR"/>
        </a:p>
      </dgm:t>
    </dgm:pt>
    <dgm:pt modelId="{BC3840AC-5EF6-47E6-8BA8-370EECD3E02A}" type="sibTrans" cxnId="{0D522787-7A24-4A69-9F1E-95B899A1F140}">
      <dgm:prSet/>
      <dgm:spPr/>
      <dgm:t>
        <a:bodyPr/>
        <a:lstStyle/>
        <a:p>
          <a:endParaRPr lang="fr-FR"/>
        </a:p>
      </dgm:t>
    </dgm:pt>
    <dgm:pt modelId="{3A9692DD-C767-49DC-A829-6103992AABB5}">
      <dgm:prSet phldrT="[Texte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/>
          <a:r>
            <a:rPr lang="fr-FR" sz="1600" kern="1200" dirty="0"/>
            <a:t>Promotion des modes résilients de résolution des conflits liés aux ressources</a:t>
          </a:r>
        </a:p>
      </dgm:t>
    </dgm:pt>
    <dgm:pt modelId="{B5AE0E23-16BF-40F5-9EA7-DDDAAEEDFB98}" type="parTrans" cxnId="{C6F32C77-8CCF-476E-B3E2-64DB613ED5AB}">
      <dgm:prSet/>
      <dgm:spPr/>
      <dgm:t>
        <a:bodyPr/>
        <a:lstStyle/>
        <a:p>
          <a:endParaRPr lang="fr-FR"/>
        </a:p>
      </dgm:t>
    </dgm:pt>
    <dgm:pt modelId="{8818F427-0705-4C84-8E38-803A640AF428}" type="sibTrans" cxnId="{C6F32C77-8CCF-476E-B3E2-64DB613ED5AB}">
      <dgm:prSet/>
      <dgm:spPr/>
      <dgm:t>
        <a:bodyPr/>
        <a:lstStyle/>
        <a:p>
          <a:endParaRPr lang="fr-FR"/>
        </a:p>
      </dgm:t>
    </dgm:pt>
    <dgm:pt modelId="{5CDFD077-CAFB-438E-8916-8DE073892A18}">
      <dgm:prSet phldrT="[Texte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/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Gestion efficace des vagues migrations des éleveurs </a:t>
          </a:r>
        </a:p>
      </dgm:t>
    </dgm:pt>
    <dgm:pt modelId="{13D66345-142E-4FA7-B702-6F96513027B5}" type="parTrans" cxnId="{DB3CD49B-993F-4C27-AD7C-C7AA833BA2A5}">
      <dgm:prSet/>
      <dgm:spPr/>
      <dgm:t>
        <a:bodyPr/>
        <a:lstStyle/>
        <a:p>
          <a:endParaRPr lang="fr-FR"/>
        </a:p>
      </dgm:t>
    </dgm:pt>
    <dgm:pt modelId="{5C5E7A9D-F98B-4F4A-9992-F053C8FE8918}" type="sibTrans" cxnId="{DB3CD49B-993F-4C27-AD7C-C7AA833BA2A5}">
      <dgm:prSet/>
      <dgm:spPr/>
      <dgm:t>
        <a:bodyPr/>
        <a:lstStyle/>
        <a:p>
          <a:endParaRPr lang="fr-FR"/>
        </a:p>
      </dgm:t>
    </dgm:pt>
    <dgm:pt modelId="{32B9CCAE-B741-468F-88CE-D2C559C4BC08}">
      <dgm:prSet phldrT="[Texte]" custT="1"/>
      <dgm:spPr/>
      <dgm:t>
        <a:bodyPr/>
        <a:lstStyle/>
        <a:p>
          <a:r>
            <a:rPr lang="fr-FR" sz="1800" dirty="0"/>
            <a:t>Faire face aux risques climatiques</a:t>
          </a:r>
        </a:p>
      </dgm:t>
    </dgm:pt>
    <dgm:pt modelId="{D1071C38-4C79-47A6-930B-F45D0F6C3086}" type="parTrans" cxnId="{C9B0CED5-29E6-4DD8-9415-8904F6591107}">
      <dgm:prSet/>
      <dgm:spPr/>
      <dgm:t>
        <a:bodyPr/>
        <a:lstStyle/>
        <a:p>
          <a:endParaRPr lang="fr-FR"/>
        </a:p>
      </dgm:t>
    </dgm:pt>
    <dgm:pt modelId="{DE1EC1E5-CE55-4FB2-BB84-D7C32FA3FF4A}" type="sibTrans" cxnId="{C9B0CED5-29E6-4DD8-9415-8904F6591107}">
      <dgm:prSet/>
      <dgm:spPr/>
      <dgm:t>
        <a:bodyPr/>
        <a:lstStyle/>
        <a:p>
          <a:endParaRPr lang="fr-FR"/>
        </a:p>
      </dgm:t>
    </dgm:pt>
    <dgm:pt modelId="{B7B02B3D-1EB4-4333-8C3C-E47630C1ECA7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/>
          <a:r>
            <a:rPr lang="fr-FR" sz="1600" dirty="0"/>
            <a:t>Gestion efficace des risques et effets néfastes des évènements extrêmes</a:t>
          </a:r>
        </a:p>
      </dgm:t>
    </dgm:pt>
    <dgm:pt modelId="{8D05A4CE-CE4E-4C41-88CF-196D62C6DC87}" type="parTrans" cxnId="{7031334D-F443-49C2-818D-3919BA704A5F}">
      <dgm:prSet/>
      <dgm:spPr/>
      <dgm:t>
        <a:bodyPr/>
        <a:lstStyle/>
        <a:p>
          <a:endParaRPr lang="fr-FR"/>
        </a:p>
      </dgm:t>
    </dgm:pt>
    <dgm:pt modelId="{B1F1E86D-6712-4B3E-AEAC-603C82F00888}" type="sibTrans" cxnId="{7031334D-F443-49C2-818D-3919BA704A5F}">
      <dgm:prSet/>
      <dgm:spPr/>
      <dgm:t>
        <a:bodyPr/>
        <a:lstStyle/>
        <a:p>
          <a:endParaRPr lang="fr-FR"/>
        </a:p>
      </dgm:t>
    </dgm:pt>
    <dgm:pt modelId="{DF4825A5-5F95-4FD5-ABF3-1B74C81AC847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/>
          <a:r>
            <a:rPr lang="fr-FR" sz="1600" dirty="0"/>
            <a:t>Compréhension des chocs, et incertitudes climatiques vécus par la communauté </a:t>
          </a:r>
        </a:p>
      </dgm:t>
    </dgm:pt>
    <dgm:pt modelId="{9B1D8150-4F37-40C6-94B7-AFBA4FF57E10}" type="parTrans" cxnId="{AC6585FE-B6B4-4FE9-8F76-B87F6290FBC5}">
      <dgm:prSet/>
      <dgm:spPr/>
      <dgm:t>
        <a:bodyPr/>
        <a:lstStyle/>
        <a:p>
          <a:endParaRPr lang="fr-FR"/>
        </a:p>
      </dgm:t>
    </dgm:pt>
    <dgm:pt modelId="{520A9FC7-46C6-4ADA-B70A-03D07A3DFB67}" type="sibTrans" cxnId="{AC6585FE-B6B4-4FE9-8F76-B87F6290FBC5}">
      <dgm:prSet/>
      <dgm:spPr/>
      <dgm:t>
        <a:bodyPr/>
        <a:lstStyle/>
        <a:p>
          <a:endParaRPr lang="fr-FR"/>
        </a:p>
      </dgm:t>
    </dgm:pt>
    <dgm:pt modelId="{572A11E7-2028-4446-BBDF-967DCDC6D7FF}">
      <dgm:prSet phldrT="[Texte]" custT="1"/>
      <dgm:spPr/>
      <dgm:t>
        <a:bodyPr/>
        <a:lstStyle/>
        <a:p>
          <a:r>
            <a:rPr lang="fr-FR" sz="1800" dirty="0"/>
            <a:t>Tirer parti des capacités de résilience existantes </a:t>
          </a:r>
        </a:p>
      </dgm:t>
    </dgm:pt>
    <dgm:pt modelId="{7C2E00B0-A521-45B8-AF2D-5116CC0DBA42}" type="parTrans" cxnId="{C940F9A9-F610-4587-839C-10EBFCF096A9}">
      <dgm:prSet/>
      <dgm:spPr/>
      <dgm:t>
        <a:bodyPr/>
        <a:lstStyle/>
        <a:p>
          <a:endParaRPr lang="fr-FR"/>
        </a:p>
      </dgm:t>
    </dgm:pt>
    <dgm:pt modelId="{76AC0B54-06DE-4427-866D-1FBD37A6543E}" type="sibTrans" cxnId="{C940F9A9-F610-4587-839C-10EBFCF096A9}">
      <dgm:prSet/>
      <dgm:spPr/>
      <dgm:t>
        <a:bodyPr/>
        <a:lstStyle/>
        <a:p>
          <a:endParaRPr lang="fr-FR"/>
        </a:p>
      </dgm:t>
    </dgm:pt>
    <dgm:pt modelId="{E3815B4E-90DB-498D-9B91-9E89C1442679}">
      <dgm:prSet phldrT="[Texte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/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Facilitation de l’accès des communautés aux spéculations résilientes</a:t>
          </a:r>
        </a:p>
      </dgm:t>
    </dgm:pt>
    <dgm:pt modelId="{EF87663E-CCFE-4C56-A405-59FD1666C4CE}" type="parTrans" cxnId="{04D3D53C-DA5D-42B3-B4C3-1AA70CAC3D28}">
      <dgm:prSet/>
      <dgm:spPr/>
      <dgm:t>
        <a:bodyPr/>
        <a:lstStyle/>
        <a:p>
          <a:endParaRPr lang="fr-FR"/>
        </a:p>
      </dgm:t>
    </dgm:pt>
    <dgm:pt modelId="{CF3FAE67-D9ED-4BB9-94B8-C86598C51A9C}" type="sibTrans" cxnId="{04D3D53C-DA5D-42B3-B4C3-1AA70CAC3D28}">
      <dgm:prSet/>
      <dgm:spPr/>
      <dgm:t>
        <a:bodyPr/>
        <a:lstStyle/>
        <a:p>
          <a:endParaRPr lang="fr-FR"/>
        </a:p>
      </dgm:t>
    </dgm:pt>
    <dgm:pt modelId="{57FAA153-7C30-4F51-8381-06AD53ED491F}">
      <dgm:prSet phldrT="[Texte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/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Reduction des chocs du changement climatique</a:t>
          </a:r>
        </a:p>
      </dgm:t>
    </dgm:pt>
    <dgm:pt modelId="{F62D83C1-ADEB-4945-A4B3-C51CE2F2CD0B}" type="parTrans" cxnId="{5169C40A-DAC8-4501-9C10-7E991E290B2C}">
      <dgm:prSet/>
      <dgm:spPr/>
      <dgm:t>
        <a:bodyPr/>
        <a:lstStyle/>
        <a:p>
          <a:endParaRPr lang="fr-FR"/>
        </a:p>
      </dgm:t>
    </dgm:pt>
    <dgm:pt modelId="{BF40B109-8D52-421A-9377-E43F37C14364}" type="sibTrans" cxnId="{5169C40A-DAC8-4501-9C10-7E991E290B2C}">
      <dgm:prSet/>
      <dgm:spPr/>
      <dgm:t>
        <a:bodyPr/>
        <a:lstStyle/>
        <a:p>
          <a:endParaRPr lang="fr-FR"/>
        </a:p>
      </dgm:t>
    </dgm:pt>
    <dgm:pt modelId="{1A9500A4-0AC1-4574-AC4E-BC6993A56C9A}">
      <dgm:prSet phldrT="[Texte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/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Accession des groupes vulnérables aux propriétés foncières</a:t>
          </a:r>
        </a:p>
      </dgm:t>
    </dgm:pt>
    <dgm:pt modelId="{1DB52331-A89D-4306-9772-40B88884F0AE}" type="parTrans" cxnId="{FA337B97-0B41-4E3F-A390-5C00A44CAC80}">
      <dgm:prSet/>
      <dgm:spPr/>
      <dgm:t>
        <a:bodyPr/>
        <a:lstStyle/>
        <a:p>
          <a:endParaRPr lang="fr-FR"/>
        </a:p>
      </dgm:t>
    </dgm:pt>
    <dgm:pt modelId="{ABCF37C7-14D3-43BB-9CE2-B24D4F2A6AF7}" type="sibTrans" cxnId="{FA337B97-0B41-4E3F-A390-5C00A44CAC80}">
      <dgm:prSet/>
      <dgm:spPr/>
      <dgm:t>
        <a:bodyPr/>
        <a:lstStyle/>
        <a:p>
          <a:endParaRPr lang="fr-FR"/>
        </a:p>
      </dgm:t>
    </dgm:pt>
    <dgm:pt modelId="{45813233-8C60-4167-A2DF-F8B03CA18EC1}">
      <dgm:prSet phldrT="[Texte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/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Mise en place d’un fond spécial d’appui aux besoins de subsistance</a:t>
          </a:r>
        </a:p>
      </dgm:t>
    </dgm:pt>
    <dgm:pt modelId="{30DBD642-13CE-4C4A-8014-23DE6CBD3F2F}" type="parTrans" cxnId="{AFFA7DA8-1952-4103-9C00-4B7D95F1D3B2}">
      <dgm:prSet/>
      <dgm:spPr/>
      <dgm:t>
        <a:bodyPr/>
        <a:lstStyle/>
        <a:p>
          <a:endParaRPr lang="fr-FR"/>
        </a:p>
      </dgm:t>
    </dgm:pt>
    <dgm:pt modelId="{9388393D-5399-4E91-8674-A61E288EEA50}" type="sibTrans" cxnId="{AFFA7DA8-1952-4103-9C00-4B7D95F1D3B2}">
      <dgm:prSet/>
      <dgm:spPr/>
      <dgm:t>
        <a:bodyPr/>
        <a:lstStyle/>
        <a:p>
          <a:endParaRPr lang="fr-FR"/>
        </a:p>
      </dgm:t>
    </dgm:pt>
    <dgm:pt modelId="{81946386-4615-4160-A575-E14DA15DD005}" type="pres">
      <dgm:prSet presAssocID="{C6063E40-802E-4691-A972-A805A2A28C8D}" presName="Name0" presStyleCnt="0">
        <dgm:presLayoutVars>
          <dgm:dir/>
          <dgm:animLvl val="lvl"/>
          <dgm:resizeHandles val="exact"/>
        </dgm:presLayoutVars>
      </dgm:prSet>
      <dgm:spPr/>
    </dgm:pt>
    <dgm:pt modelId="{669AFAB1-1799-4646-B9D7-FEDBC150CFB1}" type="pres">
      <dgm:prSet presAssocID="{0F2C626E-A6BC-4871-B8C0-5F3B02DE94F4}" presName="linNode" presStyleCnt="0"/>
      <dgm:spPr/>
    </dgm:pt>
    <dgm:pt modelId="{0AD4133D-4C22-474E-A417-7CF14360D6A3}" type="pres">
      <dgm:prSet presAssocID="{0F2C626E-A6BC-4871-B8C0-5F3B02DE94F4}" presName="parentText" presStyleLbl="node1" presStyleIdx="0" presStyleCnt="3" custScaleX="86786" custScaleY="24736" custLinFactNeighborX="-3" custLinFactNeighborY="1799">
        <dgm:presLayoutVars>
          <dgm:chMax val="1"/>
          <dgm:bulletEnabled val="1"/>
        </dgm:presLayoutVars>
      </dgm:prSet>
      <dgm:spPr/>
    </dgm:pt>
    <dgm:pt modelId="{12199932-AF94-4951-A970-B884D9560A01}" type="pres">
      <dgm:prSet presAssocID="{0F2C626E-A6BC-4871-B8C0-5F3B02DE94F4}" presName="descendantText" presStyleLbl="alignAccFollowNode1" presStyleIdx="0" presStyleCnt="3" custScaleX="119593" custScaleY="26580" custLinFactNeighborX="14" custLinFactNeighborY="2247">
        <dgm:presLayoutVars>
          <dgm:bulletEnabled val="1"/>
        </dgm:presLayoutVars>
      </dgm:prSet>
      <dgm:spPr/>
    </dgm:pt>
    <dgm:pt modelId="{01A32C16-D69B-48AE-905C-B255BCDC3EC5}" type="pres">
      <dgm:prSet presAssocID="{BC3840AC-5EF6-47E6-8BA8-370EECD3E02A}" presName="sp" presStyleCnt="0"/>
      <dgm:spPr/>
    </dgm:pt>
    <dgm:pt modelId="{CBABC363-C964-467E-BC5A-520C3902C80B}" type="pres">
      <dgm:prSet presAssocID="{32B9CCAE-B741-468F-88CE-D2C559C4BC08}" presName="linNode" presStyleCnt="0"/>
      <dgm:spPr/>
    </dgm:pt>
    <dgm:pt modelId="{07F8168B-A6A9-499F-A032-734DA89EABC0}" type="pres">
      <dgm:prSet presAssocID="{32B9CCAE-B741-468F-88CE-D2C559C4BC08}" presName="parentText" presStyleLbl="node1" presStyleIdx="1" presStyleCnt="3" custScaleX="95433" custScaleY="23821" custLinFactNeighborX="-3551">
        <dgm:presLayoutVars>
          <dgm:chMax val="1"/>
          <dgm:bulletEnabled val="1"/>
        </dgm:presLayoutVars>
      </dgm:prSet>
      <dgm:spPr/>
    </dgm:pt>
    <dgm:pt modelId="{FD75202E-8004-4DD5-A7F4-81B713B71372}" type="pres">
      <dgm:prSet presAssocID="{32B9CCAE-B741-468F-88CE-D2C559C4BC08}" presName="descendantText" presStyleLbl="alignAccFollowNode1" presStyleIdx="1" presStyleCnt="3" custScaleX="130009" custScaleY="32570" custLinFactNeighborX="23">
        <dgm:presLayoutVars>
          <dgm:bulletEnabled val="1"/>
        </dgm:presLayoutVars>
      </dgm:prSet>
      <dgm:spPr/>
    </dgm:pt>
    <dgm:pt modelId="{3B01F93E-99EE-4AE0-BA04-476D57FC25F6}" type="pres">
      <dgm:prSet presAssocID="{DE1EC1E5-CE55-4FB2-BB84-D7C32FA3FF4A}" presName="sp" presStyleCnt="0"/>
      <dgm:spPr/>
    </dgm:pt>
    <dgm:pt modelId="{6222EF1D-5A67-4345-B7E3-F20000C20954}" type="pres">
      <dgm:prSet presAssocID="{572A11E7-2028-4446-BBDF-967DCDC6D7FF}" presName="linNode" presStyleCnt="0"/>
      <dgm:spPr/>
    </dgm:pt>
    <dgm:pt modelId="{86573CFE-8C74-4987-BF89-D2810A7C6EFB}" type="pres">
      <dgm:prSet presAssocID="{572A11E7-2028-4446-BBDF-967DCDC6D7FF}" presName="parentText" presStyleLbl="node1" presStyleIdx="2" presStyleCnt="3" custScaleX="78039" custScaleY="24523" custLinFactNeighborX="-3" custLinFactNeighborY="-2239">
        <dgm:presLayoutVars>
          <dgm:chMax val="1"/>
          <dgm:bulletEnabled val="1"/>
        </dgm:presLayoutVars>
      </dgm:prSet>
      <dgm:spPr/>
    </dgm:pt>
    <dgm:pt modelId="{8F2BF2E9-2CBC-4BB2-89E0-054C33B149EF}" type="pres">
      <dgm:prSet presAssocID="{572A11E7-2028-4446-BBDF-967DCDC6D7FF}" presName="descendantText" presStyleLbl="alignAccFollowNode1" presStyleIdx="2" presStyleCnt="3" custScaleX="112658" custScaleY="43815" custLinFactNeighborX="3218" custLinFactNeighborY="-2799">
        <dgm:presLayoutVars>
          <dgm:bulletEnabled val="1"/>
        </dgm:presLayoutVars>
      </dgm:prSet>
      <dgm:spPr/>
    </dgm:pt>
  </dgm:ptLst>
  <dgm:cxnLst>
    <dgm:cxn modelId="{5169C40A-DAC8-4501-9C10-7E991E290B2C}" srcId="{572A11E7-2028-4446-BBDF-967DCDC6D7FF}" destId="{57FAA153-7C30-4F51-8381-06AD53ED491F}" srcOrd="1" destOrd="0" parTransId="{F62D83C1-ADEB-4945-A4B3-C51CE2F2CD0B}" sibTransId="{BF40B109-8D52-421A-9377-E43F37C14364}"/>
    <dgm:cxn modelId="{EB398F25-E574-485A-9FE9-8D0052EDE838}" type="presOf" srcId="{0F2C626E-A6BC-4871-B8C0-5F3B02DE94F4}" destId="{0AD4133D-4C22-474E-A417-7CF14360D6A3}" srcOrd="0" destOrd="0" presId="urn:microsoft.com/office/officeart/2005/8/layout/vList5"/>
    <dgm:cxn modelId="{04D3D53C-DA5D-42B3-B4C3-1AA70CAC3D28}" srcId="{572A11E7-2028-4446-BBDF-967DCDC6D7FF}" destId="{E3815B4E-90DB-498D-9B91-9E89C1442679}" srcOrd="0" destOrd="0" parTransId="{EF87663E-CCFE-4C56-A405-59FD1666C4CE}" sibTransId="{CF3FAE67-D9ED-4BB9-94B8-C86598C51A9C}"/>
    <dgm:cxn modelId="{201DED41-84C6-4276-8453-F7064A2FD307}" type="presOf" srcId="{1A9500A4-0AC1-4574-AC4E-BC6993A56C9A}" destId="{8F2BF2E9-2CBC-4BB2-89E0-054C33B149EF}" srcOrd="0" destOrd="2" presId="urn:microsoft.com/office/officeart/2005/8/layout/vList5"/>
    <dgm:cxn modelId="{A58C9D69-F5B2-459E-8FEA-F351CEC5FD15}" type="presOf" srcId="{C6063E40-802E-4691-A972-A805A2A28C8D}" destId="{81946386-4615-4160-A575-E14DA15DD005}" srcOrd="0" destOrd="0" presId="urn:microsoft.com/office/officeart/2005/8/layout/vList5"/>
    <dgm:cxn modelId="{0C90274C-1643-4A5D-8F23-22F768CC7FE8}" type="presOf" srcId="{DF4825A5-5F95-4FD5-ABF3-1B74C81AC847}" destId="{FD75202E-8004-4DD5-A7F4-81B713B71372}" srcOrd="0" destOrd="1" presId="urn:microsoft.com/office/officeart/2005/8/layout/vList5"/>
    <dgm:cxn modelId="{7031334D-F443-49C2-818D-3919BA704A5F}" srcId="{32B9CCAE-B741-468F-88CE-D2C559C4BC08}" destId="{B7B02B3D-1EB4-4333-8C3C-E47630C1ECA7}" srcOrd="0" destOrd="0" parTransId="{8D05A4CE-CE4E-4C41-88CF-196D62C6DC87}" sibTransId="{B1F1E86D-6712-4B3E-AEAC-603C82F00888}"/>
    <dgm:cxn modelId="{C6F32C77-8CCF-476E-B3E2-64DB613ED5AB}" srcId="{0F2C626E-A6BC-4871-B8C0-5F3B02DE94F4}" destId="{3A9692DD-C767-49DC-A829-6103992AABB5}" srcOrd="0" destOrd="0" parTransId="{B5AE0E23-16BF-40F5-9EA7-DDDAAEEDFB98}" sibTransId="{8818F427-0705-4C84-8E38-803A640AF428}"/>
    <dgm:cxn modelId="{0D522787-7A24-4A69-9F1E-95B899A1F140}" srcId="{C6063E40-802E-4691-A972-A805A2A28C8D}" destId="{0F2C626E-A6BC-4871-B8C0-5F3B02DE94F4}" srcOrd="0" destOrd="0" parTransId="{4D3503D5-74EC-4AC9-B3C0-E576EEE1C633}" sibTransId="{BC3840AC-5EF6-47E6-8BA8-370EECD3E02A}"/>
    <dgm:cxn modelId="{333B608A-BE12-409C-A3DC-18E809C0874F}" type="presOf" srcId="{32B9CCAE-B741-468F-88CE-D2C559C4BC08}" destId="{07F8168B-A6A9-499F-A032-734DA89EABC0}" srcOrd="0" destOrd="0" presId="urn:microsoft.com/office/officeart/2005/8/layout/vList5"/>
    <dgm:cxn modelId="{6ADDA98E-DD55-4E49-86FA-3EE23F9A8704}" type="presOf" srcId="{572A11E7-2028-4446-BBDF-967DCDC6D7FF}" destId="{86573CFE-8C74-4987-BF89-D2810A7C6EFB}" srcOrd="0" destOrd="0" presId="urn:microsoft.com/office/officeart/2005/8/layout/vList5"/>
    <dgm:cxn modelId="{D7A32590-D58C-4B5F-8E70-7ED00EDE6995}" type="presOf" srcId="{5CDFD077-CAFB-438E-8916-8DE073892A18}" destId="{12199932-AF94-4951-A970-B884D9560A01}" srcOrd="0" destOrd="1" presId="urn:microsoft.com/office/officeart/2005/8/layout/vList5"/>
    <dgm:cxn modelId="{FA337B97-0B41-4E3F-A390-5C00A44CAC80}" srcId="{572A11E7-2028-4446-BBDF-967DCDC6D7FF}" destId="{1A9500A4-0AC1-4574-AC4E-BC6993A56C9A}" srcOrd="2" destOrd="0" parTransId="{1DB52331-A89D-4306-9772-40B88884F0AE}" sibTransId="{ABCF37C7-14D3-43BB-9CE2-B24D4F2A6AF7}"/>
    <dgm:cxn modelId="{DB3CD49B-993F-4C27-AD7C-C7AA833BA2A5}" srcId="{0F2C626E-A6BC-4871-B8C0-5F3B02DE94F4}" destId="{5CDFD077-CAFB-438E-8916-8DE073892A18}" srcOrd="1" destOrd="0" parTransId="{13D66345-142E-4FA7-B702-6F96513027B5}" sibTransId="{5C5E7A9D-F98B-4F4A-9992-F053C8FE8918}"/>
    <dgm:cxn modelId="{AFFA7DA8-1952-4103-9C00-4B7D95F1D3B2}" srcId="{572A11E7-2028-4446-BBDF-967DCDC6D7FF}" destId="{45813233-8C60-4167-A2DF-F8B03CA18EC1}" srcOrd="3" destOrd="0" parTransId="{30DBD642-13CE-4C4A-8014-23DE6CBD3F2F}" sibTransId="{9388393D-5399-4E91-8674-A61E288EEA50}"/>
    <dgm:cxn modelId="{C940F9A9-F610-4587-839C-10EBFCF096A9}" srcId="{C6063E40-802E-4691-A972-A805A2A28C8D}" destId="{572A11E7-2028-4446-BBDF-967DCDC6D7FF}" srcOrd="2" destOrd="0" parTransId="{7C2E00B0-A521-45B8-AF2D-5116CC0DBA42}" sibTransId="{76AC0B54-06DE-4427-866D-1FBD37A6543E}"/>
    <dgm:cxn modelId="{1DBF6CBE-9AF8-4A9E-9DBC-B42A5729DE5B}" type="presOf" srcId="{57FAA153-7C30-4F51-8381-06AD53ED491F}" destId="{8F2BF2E9-2CBC-4BB2-89E0-054C33B149EF}" srcOrd="0" destOrd="1" presId="urn:microsoft.com/office/officeart/2005/8/layout/vList5"/>
    <dgm:cxn modelId="{2FE881BF-F13D-4349-9E7E-9416528468D5}" type="presOf" srcId="{3A9692DD-C767-49DC-A829-6103992AABB5}" destId="{12199932-AF94-4951-A970-B884D9560A01}" srcOrd="0" destOrd="0" presId="urn:microsoft.com/office/officeart/2005/8/layout/vList5"/>
    <dgm:cxn modelId="{104FCFC8-3574-4147-B6CB-5C82EDF9F0BE}" type="presOf" srcId="{B7B02B3D-1EB4-4333-8C3C-E47630C1ECA7}" destId="{FD75202E-8004-4DD5-A7F4-81B713B71372}" srcOrd="0" destOrd="0" presId="urn:microsoft.com/office/officeart/2005/8/layout/vList5"/>
    <dgm:cxn modelId="{56DFB3CC-A611-40F1-9721-A73AB08903B6}" type="presOf" srcId="{E3815B4E-90DB-498D-9B91-9E89C1442679}" destId="{8F2BF2E9-2CBC-4BB2-89E0-054C33B149EF}" srcOrd="0" destOrd="0" presId="urn:microsoft.com/office/officeart/2005/8/layout/vList5"/>
    <dgm:cxn modelId="{C9B0CED5-29E6-4DD8-9415-8904F6591107}" srcId="{C6063E40-802E-4691-A972-A805A2A28C8D}" destId="{32B9CCAE-B741-468F-88CE-D2C559C4BC08}" srcOrd="1" destOrd="0" parTransId="{D1071C38-4C79-47A6-930B-F45D0F6C3086}" sibTransId="{DE1EC1E5-CE55-4FB2-BB84-D7C32FA3FF4A}"/>
    <dgm:cxn modelId="{0FB6A1E8-3D66-4539-BDEF-1A316964EC02}" type="presOf" srcId="{45813233-8C60-4167-A2DF-F8B03CA18EC1}" destId="{8F2BF2E9-2CBC-4BB2-89E0-054C33B149EF}" srcOrd="0" destOrd="3" presId="urn:microsoft.com/office/officeart/2005/8/layout/vList5"/>
    <dgm:cxn modelId="{AC6585FE-B6B4-4FE9-8F76-B87F6290FBC5}" srcId="{32B9CCAE-B741-468F-88CE-D2C559C4BC08}" destId="{DF4825A5-5F95-4FD5-ABF3-1B74C81AC847}" srcOrd="1" destOrd="0" parTransId="{9B1D8150-4F37-40C6-94B7-AFBA4FF57E10}" sibTransId="{520A9FC7-46C6-4ADA-B70A-03D07A3DFB67}"/>
    <dgm:cxn modelId="{262414D9-326F-4360-8BBD-7F45FCF88BE4}" type="presParOf" srcId="{81946386-4615-4160-A575-E14DA15DD005}" destId="{669AFAB1-1799-4646-B9D7-FEDBC150CFB1}" srcOrd="0" destOrd="0" presId="urn:microsoft.com/office/officeart/2005/8/layout/vList5"/>
    <dgm:cxn modelId="{10C9F919-665C-440E-8F36-87630ABC52F6}" type="presParOf" srcId="{669AFAB1-1799-4646-B9D7-FEDBC150CFB1}" destId="{0AD4133D-4C22-474E-A417-7CF14360D6A3}" srcOrd="0" destOrd="0" presId="urn:microsoft.com/office/officeart/2005/8/layout/vList5"/>
    <dgm:cxn modelId="{AE0D9789-929C-4508-B5D8-30CDC195E8F5}" type="presParOf" srcId="{669AFAB1-1799-4646-B9D7-FEDBC150CFB1}" destId="{12199932-AF94-4951-A970-B884D9560A01}" srcOrd="1" destOrd="0" presId="urn:microsoft.com/office/officeart/2005/8/layout/vList5"/>
    <dgm:cxn modelId="{60F69AA3-428E-4083-9FD4-5BCAD23FB190}" type="presParOf" srcId="{81946386-4615-4160-A575-E14DA15DD005}" destId="{01A32C16-D69B-48AE-905C-B255BCDC3EC5}" srcOrd="1" destOrd="0" presId="urn:microsoft.com/office/officeart/2005/8/layout/vList5"/>
    <dgm:cxn modelId="{26B3A3EC-1AFA-4BB1-95B0-9692CF029955}" type="presParOf" srcId="{81946386-4615-4160-A575-E14DA15DD005}" destId="{CBABC363-C964-467E-BC5A-520C3902C80B}" srcOrd="2" destOrd="0" presId="urn:microsoft.com/office/officeart/2005/8/layout/vList5"/>
    <dgm:cxn modelId="{839C68E9-93BA-490B-B60D-FD35052B070F}" type="presParOf" srcId="{CBABC363-C964-467E-BC5A-520C3902C80B}" destId="{07F8168B-A6A9-499F-A032-734DA89EABC0}" srcOrd="0" destOrd="0" presId="urn:microsoft.com/office/officeart/2005/8/layout/vList5"/>
    <dgm:cxn modelId="{BC6A6E90-6B3B-445D-A4AE-55233BB29042}" type="presParOf" srcId="{CBABC363-C964-467E-BC5A-520C3902C80B}" destId="{FD75202E-8004-4DD5-A7F4-81B713B71372}" srcOrd="1" destOrd="0" presId="urn:microsoft.com/office/officeart/2005/8/layout/vList5"/>
    <dgm:cxn modelId="{165982CF-0D92-4DBF-BBEE-E2DE08D50A83}" type="presParOf" srcId="{81946386-4615-4160-A575-E14DA15DD005}" destId="{3B01F93E-99EE-4AE0-BA04-476D57FC25F6}" srcOrd="3" destOrd="0" presId="urn:microsoft.com/office/officeart/2005/8/layout/vList5"/>
    <dgm:cxn modelId="{FAB3ABE7-8CCD-40DC-A604-3BA25D8B070F}" type="presParOf" srcId="{81946386-4615-4160-A575-E14DA15DD005}" destId="{6222EF1D-5A67-4345-B7E3-F20000C20954}" srcOrd="4" destOrd="0" presId="urn:microsoft.com/office/officeart/2005/8/layout/vList5"/>
    <dgm:cxn modelId="{80CAAF1B-8198-4DD1-87B5-106B6946AE07}" type="presParOf" srcId="{6222EF1D-5A67-4345-B7E3-F20000C20954}" destId="{86573CFE-8C74-4987-BF89-D2810A7C6EFB}" srcOrd="0" destOrd="0" presId="urn:microsoft.com/office/officeart/2005/8/layout/vList5"/>
    <dgm:cxn modelId="{9199E260-E85E-4B1F-B576-9953CA3859C1}" type="presParOf" srcId="{6222EF1D-5A67-4345-B7E3-F20000C20954}" destId="{8F2BF2E9-2CBC-4BB2-89E0-054C33B149E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063E40-802E-4691-A972-A805A2A28C8D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0F2C626E-A6BC-4871-B8C0-5F3B02DE94F4}">
      <dgm:prSet phldrT="[Texte]" custT="1"/>
      <dgm:spPr/>
      <dgm:t>
        <a:bodyPr/>
        <a:lstStyle/>
        <a:p>
          <a:r>
            <a:rPr lang="fr-FR" sz="1800" dirty="0"/>
            <a:t>Promouvoir l’égalité des genres</a:t>
          </a:r>
        </a:p>
      </dgm:t>
    </dgm:pt>
    <dgm:pt modelId="{4D3503D5-74EC-4AC9-B3C0-E576EEE1C633}" type="parTrans" cxnId="{0D522787-7A24-4A69-9F1E-95B899A1F140}">
      <dgm:prSet/>
      <dgm:spPr/>
      <dgm:t>
        <a:bodyPr/>
        <a:lstStyle/>
        <a:p>
          <a:endParaRPr lang="fr-FR"/>
        </a:p>
      </dgm:t>
    </dgm:pt>
    <dgm:pt modelId="{BC3840AC-5EF6-47E6-8BA8-370EECD3E02A}" type="sibTrans" cxnId="{0D522787-7A24-4A69-9F1E-95B899A1F140}">
      <dgm:prSet/>
      <dgm:spPr/>
      <dgm:t>
        <a:bodyPr/>
        <a:lstStyle/>
        <a:p>
          <a:endParaRPr lang="fr-FR"/>
        </a:p>
      </dgm:t>
    </dgm:pt>
    <dgm:pt modelId="{3A9692DD-C767-49DC-A829-6103992AABB5}">
      <dgm:prSet phldrT="[Texte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Réduction des inégalités des genres et les disparités sociales </a:t>
          </a:r>
          <a:endParaRPr lang="fr-FR" sz="2400" kern="1200" dirty="0"/>
        </a:p>
      </dgm:t>
    </dgm:pt>
    <dgm:pt modelId="{B5AE0E23-16BF-40F5-9EA7-DDDAAEEDFB98}" type="parTrans" cxnId="{C6F32C77-8CCF-476E-B3E2-64DB613ED5AB}">
      <dgm:prSet/>
      <dgm:spPr/>
      <dgm:t>
        <a:bodyPr/>
        <a:lstStyle/>
        <a:p>
          <a:endParaRPr lang="fr-FR"/>
        </a:p>
      </dgm:t>
    </dgm:pt>
    <dgm:pt modelId="{8818F427-0705-4C84-8E38-803A640AF428}" type="sibTrans" cxnId="{C6F32C77-8CCF-476E-B3E2-64DB613ED5AB}">
      <dgm:prSet/>
      <dgm:spPr/>
      <dgm:t>
        <a:bodyPr/>
        <a:lstStyle/>
        <a:p>
          <a:endParaRPr lang="fr-FR"/>
        </a:p>
      </dgm:t>
    </dgm:pt>
    <dgm:pt modelId="{32B9CCAE-B741-468F-88CE-D2C559C4BC08}">
      <dgm:prSet phldrT="[Texte]" custT="1"/>
      <dgm:spPr/>
      <dgm:t>
        <a:bodyPr/>
        <a:lstStyle/>
        <a:p>
          <a:r>
            <a:rPr lang="fr-FR" sz="1800" dirty="0"/>
            <a:t>Promouvoir l’Adaptation basée sur les écosystèmes</a:t>
          </a:r>
        </a:p>
      </dgm:t>
    </dgm:pt>
    <dgm:pt modelId="{D1071C38-4C79-47A6-930B-F45D0F6C3086}" type="parTrans" cxnId="{C9B0CED5-29E6-4DD8-9415-8904F6591107}">
      <dgm:prSet/>
      <dgm:spPr/>
      <dgm:t>
        <a:bodyPr/>
        <a:lstStyle/>
        <a:p>
          <a:endParaRPr lang="fr-FR"/>
        </a:p>
      </dgm:t>
    </dgm:pt>
    <dgm:pt modelId="{DE1EC1E5-CE55-4FB2-BB84-D7C32FA3FF4A}" type="sibTrans" cxnId="{C9B0CED5-29E6-4DD8-9415-8904F6591107}">
      <dgm:prSet/>
      <dgm:spPr/>
      <dgm:t>
        <a:bodyPr/>
        <a:lstStyle/>
        <a:p>
          <a:endParaRPr lang="fr-FR"/>
        </a:p>
      </dgm:t>
    </dgm:pt>
    <dgm:pt modelId="{B7B02B3D-1EB4-4333-8C3C-E47630C1ECA7}">
      <dgm:prSet phldrT="[Texte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/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Utilisation de la biodiversité et les moyens naturels comme base d’adaptation</a:t>
          </a:r>
        </a:p>
      </dgm:t>
    </dgm:pt>
    <dgm:pt modelId="{8D05A4CE-CE4E-4C41-88CF-196D62C6DC87}" type="parTrans" cxnId="{7031334D-F443-49C2-818D-3919BA704A5F}">
      <dgm:prSet/>
      <dgm:spPr/>
      <dgm:t>
        <a:bodyPr/>
        <a:lstStyle/>
        <a:p>
          <a:endParaRPr lang="fr-FR"/>
        </a:p>
      </dgm:t>
    </dgm:pt>
    <dgm:pt modelId="{B1F1E86D-6712-4B3E-AEAC-603C82F00888}" type="sibTrans" cxnId="{7031334D-F443-49C2-818D-3919BA704A5F}">
      <dgm:prSet/>
      <dgm:spPr/>
      <dgm:t>
        <a:bodyPr/>
        <a:lstStyle/>
        <a:p>
          <a:endParaRPr lang="fr-FR"/>
        </a:p>
      </dgm:t>
    </dgm:pt>
    <dgm:pt modelId="{572A11E7-2028-4446-BBDF-967DCDC6D7FF}">
      <dgm:prSet phldrT="[Texte]" custT="1"/>
      <dgm:spPr/>
      <dgm:t>
        <a:bodyPr/>
        <a:lstStyle/>
        <a:p>
          <a:r>
            <a:rPr lang="fr-FR" sz="1800" dirty="0"/>
            <a:t>Promouvoir la Gouvernance inclusive</a:t>
          </a:r>
        </a:p>
      </dgm:t>
    </dgm:pt>
    <dgm:pt modelId="{7C2E00B0-A521-45B8-AF2D-5116CC0DBA42}" type="parTrans" cxnId="{C940F9A9-F610-4587-839C-10EBFCF096A9}">
      <dgm:prSet/>
      <dgm:spPr/>
      <dgm:t>
        <a:bodyPr/>
        <a:lstStyle/>
        <a:p>
          <a:endParaRPr lang="fr-FR"/>
        </a:p>
      </dgm:t>
    </dgm:pt>
    <dgm:pt modelId="{76AC0B54-06DE-4427-866D-1FBD37A6543E}" type="sibTrans" cxnId="{C940F9A9-F610-4587-839C-10EBFCF096A9}">
      <dgm:prSet/>
      <dgm:spPr/>
      <dgm:t>
        <a:bodyPr/>
        <a:lstStyle/>
        <a:p>
          <a:endParaRPr lang="fr-FR"/>
        </a:p>
      </dgm:t>
    </dgm:pt>
    <dgm:pt modelId="{E3815B4E-90DB-498D-9B91-9E89C1442679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600" dirty="0"/>
            <a:t>Promotion de l’inclusion sociale et la recherche de l’équité</a:t>
          </a:r>
        </a:p>
      </dgm:t>
    </dgm:pt>
    <dgm:pt modelId="{EF87663E-CCFE-4C56-A405-59FD1666C4CE}" type="parTrans" cxnId="{04D3D53C-DA5D-42B3-B4C3-1AA70CAC3D28}">
      <dgm:prSet/>
      <dgm:spPr/>
      <dgm:t>
        <a:bodyPr/>
        <a:lstStyle/>
        <a:p>
          <a:endParaRPr lang="fr-FR"/>
        </a:p>
      </dgm:t>
    </dgm:pt>
    <dgm:pt modelId="{CF3FAE67-D9ED-4BB9-94B8-C86598C51A9C}" type="sibTrans" cxnId="{04D3D53C-DA5D-42B3-B4C3-1AA70CAC3D28}">
      <dgm:prSet/>
      <dgm:spPr/>
      <dgm:t>
        <a:bodyPr/>
        <a:lstStyle/>
        <a:p>
          <a:endParaRPr lang="fr-FR"/>
        </a:p>
      </dgm:t>
    </dgm:pt>
    <dgm:pt modelId="{81946386-4615-4160-A575-E14DA15DD005}" type="pres">
      <dgm:prSet presAssocID="{C6063E40-802E-4691-A972-A805A2A28C8D}" presName="Name0" presStyleCnt="0">
        <dgm:presLayoutVars>
          <dgm:dir/>
          <dgm:animLvl val="lvl"/>
          <dgm:resizeHandles val="exact"/>
        </dgm:presLayoutVars>
      </dgm:prSet>
      <dgm:spPr/>
    </dgm:pt>
    <dgm:pt modelId="{669AFAB1-1799-4646-B9D7-FEDBC150CFB1}" type="pres">
      <dgm:prSet presAssocID="{0F2C626E-A6BC-4871-B8C0-5F3B02DE94F4}" presName="linNode" presStyleCnt="0"/>
      <dgm:spPr/>
    </dgm:pt>
    <dgm:pt modelId="{0AD4133D-4C22-474E-A417-7CF14360D6A3}" type="pres">
      <dgm:prSet presAssocID="{0F2C626E-A6BC-4871-B8C0-5F3B02DE94F4}" presName="parentText" presStyleLbl="node1" presStyleIdx="0" presStyleCnt="3" custScaleX="78664" custScaleY="21006" custLinFactNeighborX="-1242" custLinFactNeighborY="7710">
        <dgm:presLayoutVars>
          <dgm:chMax val="1"/>
          <dgm:bulletEnabled val="1"/>
        </dgm:presLayoutVars>
      </dgm:prSet>
      <dgm:spPr/>
    </dgm:pt>
    <dgm:pt modelId="{12199932-AF94-4951-A970-B884D9560A01}" type="pres">
      <dgm:prSet presAssocID="{0F2C626E-A6BC-4871-B8C0-5F3B02DE94F4}" presName="descendantText" presStyleLbl="alignAccFollowNode1" presStyleIdx="0" presStyleCnt="3" custScaleX="111969" custScaleY="21366" custLinFactNeighborX="4751" custLinFactNeighborY="9630">
        <dgm:presLayoutVars>
          <dgm:bulletEnabled val="1"/>
        </dgm:presLayoutVars>
      </dgm:prSet>
      <dgm:spPr/>
    </dgm:pt>
    <dgm:pt modelId="{01A32C16-D69B-48AE-905C-B255BCDC3EC5}" type="pres">
      <dgm:prSet presAssocID="{BC3840AC-5EF6-47E6-8BA8-370EECD3E02A}" presName="sp" presStyleCnt="0"/>
      <dgm:spPr/>
    </dgm:pt>
    <dgm:pt modelId="{CBABC363-C964-467E-BC5A-520C3902C80B}" type="pres">
      <dgm:prSet presAssocID="{32B9CCAE-B741-468F-88CE-D2C559C4BC08}" presName="linNode" presStyleCnt="0"/>
      <dgm:spPr/>
    </dgm:pt>
    <dgm:pt modelId="{07F8168B-A6A9-499F-A032-734DA89EABC0}" type="pres">
      <dgm:prSet presAssocID="{32B9CCAE-B741-468F-88CE-D2C559C4BC08}" presName="parentText" presStyleLbl="node1" presStyleIdx="1" presStyleCnt="3" custScaleX="92597" custScaleY="23821" custLinFactNeighborY="4759">
        <dgm:presLayoutVars>
          <dgm:chMax val="1"/>
          <dgm:bulletEnabled val="1"/>
        </dgm:presLayoutVars>
      </dgm:prSet>
      <dgm:spPr/>
    </dgm:pt>
    <dgm:pt modelId="{FD75202E-8004-4DD5-A7F4-81B713B71372}" type="pres">
      <dgm:prSet presAssocID="{32B9CCAE-B741-468F-88CE-D2C559C4BC08}" presName="descendantText" presStyleLbl="alignAccFollowNode1" presStyleIdx="1" presStyleCnt="3" custScaleX="132609" custScaleY="26475" custLinFactNeighborY="5949">
        <dgm:presLayoutVars>
          <dgm:bulletEnabled val="1"/>
        </dgm:presLayoutVars>
      </dgm:prSet>
      <dgm:spPr/>
    </dgm:pt>
    <dgm:pt modelId="{3B01F93E-99EE-4AE0-BA04-476D57FC25F6}" type="pres">
      <dgm:prSet presAssocID="{DE1EC1E5-CE55-4FB2-BB84-D7C32FA3FF4A}" presName="sp" presStyleCnt="0"/>
      <dgm:spPr/>
    </dgm:pt>
    <dgm:pt modelId="{6222EF1D-5A67-4345-B7E3-F20000C20954}" type="pres">
      <dgm:prSet presAssocID="{572A11E7-2028-4446-BBDF-967DCDC6D7FF}" presName="linNode" presStyleCnt="0"/>
      <dgm:spPr/>
    </dgm:pt>
    <dgm:pt modelId="{86573CFE-8C74-4987-BF89-D2810A7C6EFB}" type="pres">
      <dgm:prSet presAssocID="{572A11E7-2028-4446-BBDF-967DCDC6D7FF}" presName="parentText" presStyleLbl="node1" presStyleIdx="2" presStyleCnt="3" custScaleX="88045" custScaleY="24523" custLinFactNeighborY="2457">
        <dgm:presLayoutVars>
          <dgm:chMax val="1"/>
          <dgm:bulletEnabled val="1"/>
        </dgm:presLayoutVars>
      </dgm:prSet>
      <dgm:spPr/>
    </dgm:pt>
    <dgm:pt modelId="{8F2BF2E9-2CBC-4BB2-89E0-054C33B149EF}" type="pres">
      <dgm:prSet presAssocID="{572A11E7-2028-4446-BBDF-967DCDC6D7FF}" presName="descendantText" presStyleLbl="alignAccFollowNode1" presStyleIdx="2" presStyleCnt="3" custScaleX="127229" custScaleY="23380" custLinFactNeighborY="3071">
        <dgm:presLayoutVars>
          <dgm:bulletEnabled val="1"/>
        </dgm:presLayoutVars>
      </dgm:prSet>
      <dgm:spPr/>
    </dgm:pt>
  </dgm:ptLst>
  <dgm:cxnLst>
    <dgm:cxn modelId="{EB398F25-E574-485A-9FE9-8D0052EDE838}" type="presOf" srcId="{0F2C626E-A6BC-4871-B8C0-5F3B02DE94F4}" destId="{0AD4133D-4C22-474E-A417-7CF14360D6A3}" srcOrd="0" destOrd="0" presId="urn:microsoft.com/office/officeart/2005/8/layout/vList5"/>
    <dgm:cxn modelId="{04D3D53C-DA5D-42B3-B4C3-1AA70CAC3D28}" srcId="{572A11E7-2028-4446-BBDF-967DCDC6D7FF}" destId="{E3815B4E-90DB-498D-9B91-9E89C1442679}" srcOrd="0" destOrd="0" parTransId="{EF87663E-CCFE-4C56-A405-59FD1666C4CE}" sibTransId="{CF3FAE67-D9ED-4BB9-94B8-C86598C51A9C}"/>
    <dgm:cxn modelId="{A58C9D69-F5B2-459E-8FEA-F351CEC5FD15}" type="presOf" srcId="{C6063E40-802E-4691-A972-A805A2A28C8D}" destId="{81946386-4615-4160-A575-E14DA15DD005}" srcOrd="0" destOrd="0" presId="urn:microsoft.com/office/officeart/2005/8/layout/vList5"/>
    <dgm:cxn modelId="{7031334D-F443-49C2-818D-3919BA704A5F}" srcId="{32B9CCAE-B741-468F-88CE-D2C559C4BC08}" destId="{B7B02B3D-1EB4-4333-8C3C-E47630C1ECA7}" srcOrd="0" destOrd="0" parTransId="{8D05A4CE-CE4E-4C41-88CF-196D62C6DC87}" sibTransId="{B1F1E86D-6712-4B3E-AEAC-603C82F00888}"/>
    <dgm:cxn modelId="{C6F32C77-8CCF-476E-B3E2-64DB613ED5AB}" srcId="{0F2C626E-A6BC-4871-B8C0-5F3B02DE94F4}" destId="{3A9692DD-C767-49DC-A829-6103992AABB5}" srcOrd="0" destOrd="0" parTransId="{B5AE0E23-16BF-40F5-9EA7-DDDAAEEDFB98}" sibTransId="{8818F427-0705-4C84-8E38-803A640AF428}"/>
    <dgm:cxn modelId="{0D522787-7A24-4A69-9F1E-95B899A1F140}" srcId="{C6063E40-802E-4691-A972-A805A2A28C8D}" destId="{0F2C626E-A6BC-4871-B8C0-5F3B02DE94F4}" srcOrd="0" destOrd="0" parTransId="{4D3503D5-74EC-4AC9-B3C0-E576EEE1C633}" sibTransId="{BC3840AC-5EF6-47E6-8BA8-370EECD3E02A}"/>
    <dgm:cxn modelId="{333B608A-BE12-409C-A3DC-18E809C0874F}" type="presOf" srcId="{32B9CCAE-B741-468F-88CE-D2C559C4BC08}" destId="{07F8168B-A6A9-499F-A032-734DA89EABC0}" srcOrd="0" destOrd="0" presId="urn:microsoft.com/office/officeart/2005/8/layout/vList5"/>
    <dgm:cxn modelId="{6ADDA98E-DD55-4E49-86FA-3EE23F9A8704}" type="presOf" srcId="{572A11E7-2028-4446-BBDF-967DCDC6D7FF}" destId="{86573CFE-8C74-4987-BF89-D2810A7C6EFB}" srcOrd="0" destOrd="0" presId="urn:microsoft.com/office/officeart/2005/8/layout/vList5"/>
    <dgm:cxn modelId="{C940F9A9-F610-4587-839C-10EBFCF096A9}" srcId="{C6063E40-802E-4691-A972-A805A2A28C8D}" destId="{572A11E7-2028-4446-BBDF-967DCDC6D7FF}" srcOrd="2" destOrd="0" parTransId="{7C2E00B0-A521-45B8-AF2D-5116CC0DBA42}" sibTransId="{76AC0B54-06DE-4427-866D-1FBD37A6543E}"/>
    <dgm:cxn modelId="{2FE881BF-F13D-4349-9E7E-9416528468D5}" type="presOf" srcId="{3A9692DD-C767-49DC-A829-6103992AABB5}" destId="{12199932-AF94-4951-A970-B884D9560A01}" srcOrd="0" destOrd="0" presId="urn:microsoft.com/office/officeart/2005/8/layout/vList5"/>
    <dgm:cxn modelId="{104FCFC8-3574-4147-B6CB-5C82EDF9F0BE}" type="presOf" srcId="{B7B02B3D-1EB4-4333-8C3C-E47630C1ECA7}" destId="{FD75202E-8004-4DD5-A7F4-81B713B71372}" srcOrd="0" destOrd="0" presId="urn:microsoft.com/office/officeart/2005/8/layout/vList5"/>
    <dgm:cxn modelId="{56DFB3CC-A611-40F1-9721-A73AB08903B6}" type="presOf" srcId="{E3815B4E-90DB-498D-9B91-9E89C1442679}" destId="{8F2BF2E9-2CBC-4BB2-89E0-054C33B149EF}" srcOrd="0" destOrd="0" presId="urn:microsoft.com/office/officeart/2005/8/layout/vList5"/>
    <dgm:cxn modelId="{C9B0CED5-29E6-4DD8-9415-8904F6591107}" srcId="{C6063E40-802E-4691-A972-A805A2A28C8D}" destId="{32B9CCAE-B741-468F-88CE-D2C559C4BC08}" srcOrd="1" destOrd="0" parTransId="{D1071C38-4C79-47A6-930B-F45D0F6C3086}" sibTransId="{DE1EC1E5-CE55-4FB2-BB84-D7C32FA3FF4A}"/>
    <dgm:cxn modelId="{262414D9-326F-4360-8BBD-7F45FCF88BE4}" type="presParOf" srcId="{81946386-4615-4160-A575-E14DA15DD005}" destId="{669AFAB1-1799-4646-B9D7-FEDBC150CFB1}" srcOrd="0" destOrd="0" presId="urn:microsoft.com/office/officeart/2005/8/layout/vList5"/>
    <dgm:cxn modelId="{10C9F919-665C-440E-8F36-87630ABC52F6}" type="presParOf" srcId="{669AFAB1-1799-4646-B9D7-FEDBC150CFB1}" destId="{0AD4133D-4C22-474E-A417-7CF14360D6A3}" srcOrd="0" destOrd="0" presId="urn:microsoft.com/office/officeart/2005/8/layout/vList5"/>
    <dgm:cxn modelId="{AE0D9789-929C-4508-B5D8-30CDC195E8F5}" type="presParOf" srcId="{669AFAB1-1799-4646-B9D7-FEDBC150CFB1}" destId="{12199932-AF94-4951-A970-B884D9560A01}" srcOrd="1" destOrd="0" presId="urn:microsoft.com/office/officeart/2005/8/layout/vList5"/>
    <dgm:cxn modelId="{60F69AA3-428E-4083-9FD4-5BCAD23FB190}" type="presParOf" srcId="{81946386-4615-4160-A575-E14DA15DD005}" destId="{01A32C16-D69B-48AE-905C-B255BCDC3EC5}" srcOrd="1" destOrd="0" presId="urn:microsoft.com/office/officeart/2005/8/layout/vList5"/>
    <dgm:cxn modelId="{26B3A3EC-1AFA-4BB1-95B0-9692CF029955}" type="presParOf" srcId="{81946386-4615-4160-A575-E14DA15DD005}" destId="{CBABC363-C964-467E-BC5A-520C3902C80B}" srcOrd="2" destOrd="0" presId="urn:microsoft.com/office/officeart/2005/8/layout/vList5"/>
    <dgm:cxn modelId="{839C68E9-93BA-490B-B60D-FD35052B070F}" type="presParOf" srcId="{CBABC363-C964-467E-BC5A-520C3902C80B}" destId="{07F8168B-A6A9-499F-A032-734DA89EABC0}" srcOrd="0" destOrd="0" presId="urn:microsoft.com/office/officeart/2005/8/layout/vList5"/>
    <dgm:cxn modelId="{BC6A6E90-6B3B-445D-A4AE-55233BB29042}" type="presParOf" srcId="{CBABC363-C964-467E-BC5A-520C3902C80B}" destId="{FD75202E-8004-4DD5-A7F4-81B713B71372}" srcOrd="1" destOrd="0" presId="urn:microsoft.com/office/officeart/2005/8/layout/vList5"/>
    <dgm:cxn modelId="{165982CF-0D92-4DBF-BBEE-E2DE08D50A83}" type="presParOf" srcId="{81946386-4615-4160-A575-E14DA15DD005}" destId="{3B01F93E-99EE-4AE0-BA04-476D57FC25F6}" srcOrd="3" destOrd="0" presId="urn:microsoft.com/office/officeart/2005/8/layout/vList5"/>
    <dgm:cxn modelId="{FAB3ABE7-8CCD-40DC-A604-3BA25D8B070F}" type="presParOf" srcId="{81946386-4615-4160-A575-E14DA15DD005}" destId="{6222EF1D-5A67-4345-B7E3-F20000C20954}" srcOrd="4" destOrd="0" presId="urn:microsoft.com/office/officeart/2005/8/layout/vList5"/>
    <dgm:cxn modelId="{80CAAF1B-8198-4DD1-87B5-106B6946AE07}" type="presParOf" srcId="{6222EF1D-5A67-4345-B7E3-F20000C20954}" destId="{86573CFE-8C74-4987-BF89-D2810A7C6EFB}" srcOrd="0" destOrd="0" presId="urn:microsoft.com/office/officeart/2005/8/layout/vList5"/>
    <dgm:cxn modelId="{9199E260-E85E-4B1F-B576-9953CA3859C1}" type="presParOf" srcId="{6222EF1D-5A67-4345-B7E3-F20000C20954}" destId="{8F2BF2E9-2CBC-4BB2-89E0-054C33B149E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37399B-09E1-4035-9419-367990C5BA22}">
      <dsp:nvSpPr>
        <dsp:cNvPr id="0" name=""/>
        <dsp:cNvSpPr/>
      </dsp:nvSpPr>
      <dsp:spPr>
        <a:xfrm>
          <a:off x="714" y="273171"/>
          <a:ext cx="4220740" cy="3774136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714" y="273171"/>
        <a:ext cx="4220740" cy="3774136"/>
      </dsp:txXfrm>
    </dsp:sp>
    <dsp:sp modelId="{4CDD6155-EFE3-444E-983F-E85D28264F8E}">
      <dsp:nvSpPr>
        <dsp:cNvPr id="0" name=""/>
        <dsp:cNvSpPr/>
      </dsp:nvSpPr>
      <dsp:spPr>
        <a:xfrm>
          <a:off x="4595359" y="259479"/>
          <a:ext cx="4189616" cy="3787817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4595359" y="259479"/>
        <a:ext cx="4189616" cy="3787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89A496-F0E0-4CAC-8DD2-148FFDC2BBA9}">
      <dsp:nvSpPr>
        <dsp:cNvPr id="0" name=""/>
        <dsp:cNvSpPr/>
      </dsp:nvSpPr>
      <dsp:spPr>
        <a:xfrm>
          <a:off x="29085" y="298717"/>
          <a:ext cx="4238699" cy="3661726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29085" y="298717"/>
        <a:ext cx="4238699" cy="3661726"/>
      </dsp:txXfrm>
    </dsp:sp>
    <dsp:sp modelId="{E521F0C8-B57F-47E2-BDEC-FAEC73EBC7F8}">
      <dsp:nvSpPr>
        <dsp:cNvPr id="0" name=""/>
        <dsp:cNvSpPr/>
      </dsp:nvSpPr>
      <dsp:spPr>
        <a:xfrm>
          <a:off x="4541252" y="300369"/>
          <a:ext cx="4315731" cy="3659248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4541252" y="300369"/>
        <a:ext cx="4315731" cy="36592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9932-AF94-4951-A970-B884D9560A01}">
      <dsp:nvSpPr>
        <dsp:cNvPr id="0" name=""/>
        <dsp:cNvSpPr/>
      </dsp:nvSpPr>
      <dsp:spPr>
        <a:xfrm rot="5400000">
          <a:off x="5467689" y="-2626960"/>
          <a:ext cx="780138" cy="6449404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/>
            <a:t>Promotion des modes résilients de résolution des conflits liés aux ressources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Gestion efficace des vagues migrations des éleveurs </a:t>
          </a:r>
        </a:p>
      </dsp:txBody>
      <dsp:txXfrm rot="-5400000">
        <a:off x="2633057" y="245755"/>
        <a:ext cx="6411321" cy="703972"/>
      </dsp:txXfrm>
    </dsp:sp>
    <dsp:sp modelId="{0AD4133D-4C22-474E-A417-7CF14360D6A3}">
      <dsp:nvSpPr>
        <dsp:cNvPr id="0" name=""/>
        <dsp:cNvSpPr/>
      </dsp:nvSpPr>
      <dsp:spPr>
        <a:xfrm>
          <a:off x="0" y="144033"/>
          <a:ext cx="2632607" cy="90751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S’attaquer aux freins de la résilience </a:t>
          </a:r>
        </a:p>
      </dsp:txBody>
      <dsp:txXfrm>
        <a:off x="44301" y="188334"/>
        <a:ext cx="2544005" cy="818917"/>
      </dsp:txXfrm>
    </dsp:sp>
    <dsp:sp modelId="{FD75202E-8004-4DD5-A7F4-81B713B71372}">
      <dsp:nvSpPr>
        <dsp:cNvPr id="0" name=""/>
        <dsp:cNvSpPr/>
      </dsp:nvSpPr>
      <dsp:spPr>
        <a:xfrm rot="5400000">
          <a:off x="5390582" y="-1567077"/>
          <a:ext cx="955948" cy="642808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/>
            <a:t>Gestion efficace des risques et effets néfastes des évènements extrêmes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/>
            <a:t>Compréhension des chocs, et incertitudes climatiques vécus par la communauté </a:t>
          </a:r>
        </a:p>
      </dsp:txBody>
      <dsp:txXfrm rot="-5400000">
        <a:off x="2654512" y="1215659"/>
        <a:ext cx="6381422" cy="862616"/>
      </dsp:txXfrm>
    </dsp:sp>
    <dsp:sp modelId="{07F8168B-A6A9-499F-A032-734DA89EABC0}">
      <dsp:nvSpPr>
        <dsp:cNvPr id="0" name=""/>
        <dsp:cNvSpPr/>
      </dsp:nvSpPr>
      <dsp:spPr>
        <a:xfrm>
          <a:off x="0" y="1209991"/>
          <a:ext cx="2654174" cy="87395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Faire face aux risques climatiques</a:t>
          </a:r>
        </a:p>
      </dsp:txBody>
      <dsp:txXfrm>
        <a:off x="42663" y="1252654"/>
        <a:ext cx="2568848" cy="788624"/>
      </dsp:txXfrm>
    </dsp:sp>
    <dsp:sp modelId="{8F2BF2E9-2CBC-4BB2-89E0-054C33B149EF}">
      <dsp:nvSpPr>
        <dsp:cNvPr id="0" name=""/>
        <dsp:cNvSpPr/>
      </dsp:nvSpPr>
      <dsp:spPr>
        <a:xfrm rot="5400000">
          <a:off x="5171669" y="-398706"/>
          <a:ext cx="1285995" cy="653586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Facilitation de l’accès des communautés aux spéculations résilientes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Reduction des chocs du changement climatique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Accession des groupes vulnérables aux propriétés foncières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Mise en place d’un fond spécial d’appui aux besoins de subsistance</a:t>
          </a:r>
        </a:p>
      </dsp:txBody>
      <dsp:txXfrm rot="-5400000">
        <a:off x="2546734" y="2289006"/>
        <a:ext cx="6473089" cy="1160441"/>
      </dsp:txXfrm>
    </dsp:sp>
    <dsp:sp modelId="{86573CFE-8C74-4987-BF89-D2810A7C6EFB}">
      <dsp:nvSpPr>
        <dsp:cNvPr id="0" name=""/>
        <dsp:cNvSpPr/>
      </dsp:nvSpPr>
      <dsp:spPr>
        <a:xfrm>
          <a:off x="0" y="2419381"/>
          <a:ext cx="2546685" cy="89970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Tirer parti des capacités de résilience existantes </a:t>
          </a:r>
        </a:p>
      </dsp:txBody>
      <dsp:txXfrm>
        <a:off x="43920" y="2463301"/>
        <a:ext cx="2458845" cy="8118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9932-AF94-4951-A970-B884D9560A01}">
      <dsp:nvSpPr>
        <dsp:cNvPr id="0" name=""/>
        <dsp:cNvSpPr/>
      </dsp:nvSpPr>
      <dsp:spPr>
        <a:xfrm rot="5400000">
          <a:off x="5514745" y="-2205721"/>
          <a:ext cx="627104" cy="650860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Réduction des inégalités des genres et les disparités sociales </a:t>
          </a:r>
          <a:endParaRPr lang="fr-FR" sz="2400" kern="1200" dirty="0"/>
        </a:p>
      </dsp:txBody>
      <dsp:txXfrm rot="-5400000">
        <a:off x="2573995" y="765642"/>
        <a:ext cx="6477993" cy="565878"/>
      </dsp:txXfrm>
    </dsp:sp>
    <dsp:sp modelId="{0AD4133D-4C22-474E-A417-7CF14360D6A3}">
      <dsp:nvSpPr>
        <dsp:cNvPr id="0" name=""/>
        <dsp:cNvSpPr/>
      </dsp:nvSpPr>
      <dsp:spPr>
        <a:xfrm>
          <a:off x="0" y="663465"/>
          <a:ext cx="2572105" cy="77067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Promouvoir l’égalité des genres</a:t>
          </a:r>
        </a:p>
      </dsp:txBody>
      <dsp:txXfrm>
        <a:off x="37621" y="701086"/>
        <a:ext cx="2496863" cy="695430"/>
      </dsp:txXfrm>
    </dsp:sp>
    <dsp:sp modelId="{FD75202E-8004-4DD5-A7F4-81B713B71372}">
      <dsp:nvSpPr>
        <dsp:cNvPr id="0" name=""/>
        <dsp:cNvSpPr/>
      </dsp:nvSpPr>
      <dsp:spPr>
        <a:xfrm rot="5400000">
          <a:off x="5432434" y="-1313206"/>
          <a:ext cx="777056" cy="6519002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Utilisation de la biodiversité et les moyens naturels comme base d’adaptation</a:t>
          </a:r>
        </a:p>
      </dsp:txBody>
      <dsp:txXfrm rot="-5400000">
        <a:off x="2561462" y="1595699"/>
        <a:ext cx="6481069" cy="701190"/>
      </dsp:txXfrm>
    </dsp:sp>
    <dsp:sp modelId="{07F8168B-A6A9-499F-A032-734DA89EABC0}">
      <dsp:nvSpPr>
        <dsp:cNvPr id="0" name=""/>
        <dsp:cNvSpPr/>
      </dsp:nvSpPr>
      <dsp:spPr>
        <a:xfrm>
          <a:off x="944" y="1509311"/>
          <a:ext cx="2560516" cy="87395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Promouvoir l’Adaptation basée sur les écosystèmes</a:t>
          </a:r>
        </a:p>
      </dsp:txBody>
      <dsp:txXfrm>
        <a:off x="43607" y="1551974"/>
        <a:ext cx="2475190" cy="788624"/>
      </dsp:txXfrm>
    </dsp:sp>
    <dsp:sp modelId="{8F2BF2E9-2CBC-4BB2-89E0-054C33B149EF}">
      <dsp:nvSpPr>
        <dsp:cNvPr id="0" name=""/>
        <dsp:cNvSpPr/>
      </dsp:nvSpPr>
      <dsp:spPr>
        <a:xfrm rot="5400000">
          <a:off x="5470220" y="-336005"/>
          <a:ext cx="686216" cy="6536194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/>
            <a:t>Promotion de l’inclusion sociale et la recherche de l’équité</a:t>
          </a:r>
        </a:p>
      </dsp:txBody>
      <dsp:txXfrm rot="-5400000">
        <a:off x="2545231" y="2622482"/>
        <a:ext cx="6502696" cy="619220"/>
      </dsp:txXfrm>
    </dsp:sp>
    <dsp:sp modelId="{86573CFE-8C74-4987-BF89-D2810A7C6EFB}">
      <dsp:nvSpPr>
        <dsp:cNvPr id="0" name=""/>
        <dsp:cNvSpPr/>
      </dsp:nvSpPr>
      <dsp:spPr>
        <a:xfrm>
          <a:off x="944" y="2482246"/>
          <a:ext cx="2544286" cy="899705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Promouvoir la Gouvernance inclusive</a:t>
          </a:r>
        </a:p>
      </dsp:txBody>
      <dsp:txXfrm>
        <a:off x="44864" y="2526166"/>
        <a:ext cx="2456446" cy="8118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201" cy="466098"/>
          </a:xfrm>
          <a:prstGeom prst="rect">
            <a:avLst/>
          </a:prstGeom>
        </p:spPr>
        <p:txBody>
          <a:bodyPr vert="horz" lIns="92391" tIns="46195" rIns="92391" bIns="4619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463" y="0"/>
            <a:ext cx="3056201" cy="466098"/>
          </a:xfrm>
          <a:prstGeom prst="rect">
            <a:avLst/>
          </a:prstGeom>
        </p:spPr>
        <p:txBody>
          <a:bodyPr vert="horz" lIns="92391" tIns="46195" rIns="92391" bIns="4619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1E3552-E6FD-4C28-9374-6A4510CC3882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1396"/>
            <a:ext cx="3056201" cy="466098"/>
          </a:xfrm>
          <a:prstGeom prst="rect">
            <a:avLst/>
          </a:prstGeom>
        </p:spPr>
        <p:txBody>
          <a:bodyPr vert="horz" lIns="92391" tIns="46195" rIns="92391" bIns="4619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463" y="8841396"/>
            <a:ext cx="3056201" cy="466098"/>
          </a:xfrm>
          <a:prstGeom prst="rect">
            <a:avLst/>
          </a:prstGeom>
        </p:spPr>
        <p:txBody>
          <a:bodyPr vert="horz" lIns="92391" tIns="46195" rIns="92391" bIns="4619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EC9D735-4368-4646-ADC5-850E8BEF3C6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77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201" cy="466098"/>
          </a:xfrm>
          <a:prstGeom prst="rect">
            <a:avLst/>
          </a:prstGeom>
        </p:spPr>
        <p:txBody>
          <a:bodyPr vert="horz" lIns="93490" tIns="46745" rIns="93490" bIns="467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463" y="0"/>
            <a:ext cx="3056201" cy="466098"/>
          </a:xfrm>
          <a:prstGeom prst="rect">
            <a:avLst/>
          </a:prstGeom>
        </p:spPr>
        <p:txBody>
          <a:bodyPr vert="horz" lIns="93490" tIns="46745" rIns="93490" bIns="467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61A3AC-7DA7-49E4-9EE4-6C7AF1AEA2F5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6913"/>
            <a:ext cx="4652963" cy="3490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0" tIns="46745" rIns="93490" bIns="46745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648" y="4421501"/>
            <a:ext cx="5641970" cy="4190059"/>
          </a:xfrm>
          <a:prstGeom prst="rect">
            <a:avLst/>
          </a:prstGeom>
        </p:spPr>
        <p:txBody>
          <a:bodyPr vert="horz" lIns="93490" tIns="46745" rIns="93490" bIns="46745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1396"/>
            <a:ext cx="3056201" cy="466098"/>
          </a:xfrm>
          <a:prstGeom prst="rect">
            <a:avLst/>
          </a:prstGeom>
        </p:spPr>
        <p:txBody>
          <a:bodyPr vert="horz" lIns="93490" tIns="46745" rIns="93490" bIns="467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463" y="8841396"/>
            <a:ext cx="3056201" cy="466098"/>
          </a:xfrm>
          <a:prstGeom prst="rect">
            <a:avLst/>
          </a:prstGeom>
        </p:spPr>
        <p:txBody>
          <a:bodyPr vert="horz" lIns="93490" tIns="46745" rIns="93490" bIns="467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3F9D30-7992-4FE2-9777-15506C41D99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302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3F9D30-7992-4FE2-9777-15506C41D99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22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2C227-9845-4021-98F0-0C6D2DC60CBD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2FFA8-DF67-4C47-B66C-2D90EB6B066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8EF60-7350-49E0-A246-4BA52F6C77C9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1BE9A-4E52-44F3-91EB-A1CBA3301F9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B41F0-7CA3-43FD-9DCF-B04718BA703F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7A71A-4B88-4D0C-A674-6AE623C3B57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BC84D-BD9C-4F5D-B6EB-D522121B783A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2FCE2-E898-4418-A7F5-4ADBCF725CE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293DA-9F60-4147-9500-72E328E17F81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EF652-2CB0-4E5B-9501-07DC512C936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95B1E-D178-4610-885E-F2166D071BC9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37BAE-11C9-486E-B65F-591894D9F2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AFDAA-147D-4B3F-870A-402625B143F2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4B77-F813-4E9C-B693-AF33F5A299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0CE8-BC7C-4979-960C-A51467ECD484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8CB7B-22CA-4C5F-B428-A127C85C42C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EE30-D2E9-4094-8692-9A2B9D7CFD0E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CF8F1-75BB-4169-8CFA-B9E4470E95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434B0-0E35-4B30-9FCC-E980DF1399B9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AB5E9-1B1A-46F4-8143-7A01C6A07DD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5F48D-3ADA-4774-8B58-E6C44DCDE34C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6205E-B8E4-4F5A-A93F-D3992746425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98CEC-716B-4E75-9C6A-98FE1D0ADA47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2DD67-A0A3-4D26-917A-0DA22F638A1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CF002-9C6D-475D-931C-396BE711E594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FDCF9-AAE9-477F-8468-DF9691F97E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87703A-2A72-40D9-A817-599F8205A17B}" type="datetimeFigureOut">
              <a:rPr lang="en-US"/>
              <a:pPr>
                <a:defRPr/>
              </a:pPr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1DB2CC-1BAC-4B7E-B808-3A77EF7D6F2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dpi.com/2071-1050/13/16/932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25"/>
            <a:ext cx="9144000" cy="15538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6398" y="2663210"/>
            <a:ext cx="7751204" cy="6680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Jour 2 : </a:t>
            </a:r>
            <a:r>
              <a:rPr lang="fr-F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Innovations transformatrices en matière de Genre</a:t>
            </a:r>
            <a:endParaRPr lang="fr-F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8823" y="3576559"/>
            <a:ext cx="8119756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</a:rPr>
              <a:t>GERER LES INTERACTIONS ENTRE LES MIGRATIONS ET LES CONFLITS DUS AUX CHANGEMENTS CLIMATIQUES ET A L’EAU EN VUE DE RENFORCER LA RESILIENCE DES COMMUNAUTES DANS LE BASSIN DU CONGO</a:t>
            </a:r>
            <a:endParaRPr lang="fr-FR" sz="600" b="1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</a:endParaRPr>
          </a:p>
          <a:p>
            <a:pPr algn="ctr"/>
            <a:r>
              <a:rPr lang="fr-FR" sz="1100" dirty="0">
                <a:solidFill>
                  <a:schemeClr val="bg1">
                    <a:lumMod val="65000"/>
                  </a:schemeClr>
                </a:solidFill>
                <a:latin typeface="Palatino Linotype" panose="02040502050505030304" pitchFamily="18" charset="0"/>
              </a:rPr>
              <a:t>Projet CRDI, Subvention N° 108976-001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9592" y="1662937"/>
            <a:ext cx="6765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b="1" spc="-1" dirty="0">
                <a:latin typeface="Corbel" panose="020B0503020204020204" pitchFamily="34" charset="0"/>
              </a:rPr>
              <a:t>Atelier Final </a:t>
            </a:r>
            <a:r>
              <a:rPr lang="fr-FR" sz="2400" b="1" spc="-1" dirty="0">
                <a:latin typeface="Corbel" panose="020B0503020204020204" pitchFamily="34" charset="0"/>
              </a:rPr>
              <a:t>d’Apprentissage</a:t>
            </a:r>
            <a:r>
              <a:rPr lang="en-IN" sz="2400" b="1" spc="-1" dirty="0">
                <a:latin typeface="Corbel" panose="020B0503020204020204" pitchFamily="34" charset="0"/>
              </a:rPr>
              <a:t> entre pairs- GAL</a:t>
            </a:r>
            <a:endParaRPr lang="fr-FR" sz="2400" b="1" dirty="0">
              <a:latin typeface="Corbel" panose="020B0503020204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52621" y="6051954"/>
            <a:ext cx="6012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spc="-1" dirty="0">
                <a:latin typeface="Corbel" panose="020B0503020204020204" pitchFamily="34" charset="0"/>
              </a:rPr>
              <a:t>Décembre 2021</a:t>
            </a:r>
            <a:endParaRPr lang="fr-FR" sz="2000" b="1" dirty="0">
              <a:latin typeface="Corbel" panose="020B0503020204020204" pitchFamily="34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B0F8FFB1-6920-4DFE-A12C-E1EAE9EBE9E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427" y="4985935"/>
            <a:ext cx="1512168" cy="434921"/>
          </a:xfrm>
          <a:prstGeom prst="rect">
            <a:avLst/>
          </a:prstGeom>
        </p:spPr>
      </p:pic>
      <p:pic>
        <p:nvPicPr>
          <p:cNvPr id="14" name="Picture 2" descr="Identité visuelle et image de marque du CRDI | CRDI - Centre de recherches  pour le développement international">
            <a:extLst>
              <a:ext uri="{FF2B5EF4-FFF2-40B4-BE49-F238E27FC236}">
                <a16:creationId xmlns:a16="http://schemas.microsoft.com/office/drawing/2014/main" id="{DB9741FE-FFB0-4F7D-B5CD-CF21F2E75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490" y="4840484"/>
            <a:ext cx="1630892" cy="78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368429CD-F42A-4439-95A3-132340ACA9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641" y="4871968"/>
            <a:ext cx="623838" cy="587200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52398C3B-F4FA-485D-B1AF-C97B2346FB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595" y="4806382"/>
            <a:ext cx="1508506" cy="78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82F64D7-BF5A-4F80-BC76-B497A1BFAE7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973" y="4867831"/>
            <a:ext cx="677647" cy="53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403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0C002-8AAA-4872-92BB-303EEAA35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512" y="-11938"/>
            <a:ext cx="7003531" cy="563562"/>
          </a:xfrm>
        </p:spPr>
        <p:txBody>
          <a:bodyPr/>
          <a:lstStyle/>
          <a:p>
            <a:r>
              <a:rPr lang="en-IN" sz="1600" spc="-1" dirty="0">
                <a:latin typeface="Corbel" panose="020B0503020204020204" pitchFamily="34" charset="0"/>
                <a:cs typeface="Arial" panose="020B0604020202020204" pitchFamily="34" charset="0"/>
              </a:rPr>
              <a:t>Innovation #1 </a:t>
            </a:r>
            <a:r>
              <a:rPr lang="en-IN" sz="1600" b="1" spc="-1" dirty="0">
                <a:latin typeface="Corbel" panose="020B0503020204020204" pitchFamily="34" charset="0"/>
                <a:cs typeface="Arial" panose="020B0604020202020204" pitchFamily="34" charset="0"/>
              </a:rPr>
              <a:t>: </a:t>
            </a:r>
            <a:r>
              <a:rPr lang="fr-FR" sz="1600" b="1" spc="-1" dirty="0">
                <a:latin typeface="Corbel" panose="020B0503020204020204" pitchFamily="34" charset="0"/>
                <a:cs typeface="Arial" panose="020B0604020202020204" pitchFamily="34" charset="0"/>
              </a:rPr>
              <a:t>Un système d’information intégré et interactif </a:t>
            </a:r>
            <a:r>
              <a:rPr lang="fr-FR" sz="1600" b="1" spc="-1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sur les</a:t>
            </a:r>
            <a:r>
              <a:rPr lang="fr-FR" sz="1600" b="1" spc="-1" dirty="0">
                <a:latin typeface="Corbel" panose="020B0503020204020204" pitchFamily="34" charset="0"/>
                <a:cs typeface="Arial" panose="020B0604020202020204" pitchFamily="34" charset="0"/>
              </a:rPr>
              <a:t> questions transversales Genre au nexus CEMiC du Bassin du Congo</a:t>
            </a:r>
            <a:endParaRPr lang="fr-FR" sz="1600" b="1" i="1" dirty="0"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au 8">
            <a:extLst>
              <a:ext uri="{FF2B5EF4-FFF2-40B4-BE49-F238E27FC236}">
                <a16:creationId xmlns:a16="http://schemas.microsoft.com/office/drawing/2014/main" id="{B2C1228B-3849-4BD1-89EF-A3D34EDB061E}"/>
              </a:ext>
            </a:extLst>
          </p:cNvPr>
          <p:cNvGraphicFramePr>
            <a:graphicFrameLocks noGrp="1"/>
          </p:cNvGraphicFramePr>
          <p:nvPr/>
        </p:nvGraphicFramePr>
        <p:xfrm>
          <a:off x="6048364" y="347175"/>
          <a:ext cx="3078894" cy="1917155"/>
        </p:xfrm>
        <a:graphic>
          <a:graphicData uri="http://schemas.openxmlformats.org/drawingml/2006/table">
            <a:tbl>
              <a:tblPr firstRow="1" firstCol="1" bandRow="1"/>
              <a:tblGrid>
                <a:gridCol w="3078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171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ED7D3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Amélioration de l’autonomie économique des femmes :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Décision sur la pratique des activités des femmes 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Bénéfices dans les activités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Gestion des ressources issues des activités de la femme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Priorités des dépenses des revenus des femmes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Libertés d’entreprenariat féminin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Préoccupations spécifiques relatives à l’entreprenariat féminin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Handicapes climatiques sur l’entreprenariat féminin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Impacts de la migration sur les activités féminines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au 9">
            <a:extLst>
              <a:ext uri="{FF2B5EF4-FFF2-40B4-BE49-F238E27FC236}">
                <a16:creationId xmlns:a16="http://schemas.microsoft.com/office/drawing/2014/main" id="{607E7351-2FE5-4CA5-B42E-E98151FBC35A}"/>
              </a:ext>
            </a:extLst>
          </p:cNvPr>
          <p:cNvGraphicFramePr>
            <a:graphicFrameLocks noGrp="1"/>
          </p:cNvGraphicFramePr>
          <p:nvPr/>
        </p:nvGraphicFramePr>
        <p:xfrm>
          <a:off x="6091738" y="2378196"/>
          <a:ext cx="2992147" cy="4403604"/>
        </p:xfrm>
        <a:graphic>
          <a:graphicData uri="http://schemas.openxmlformats.org/drawingml/2006/table">
            <a:tbl>
              <a:tblPr firstRow="1" firstCol="1" bandRow="1"/>
              <a:tblGrid>
                <a:gridCol w="29921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36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ED7D3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Accès aux ressources et perception du changement climatique :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Possession d’un domaine ou d’une propriété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Genre du propriétaire du domaine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Priorités des dépenses des revenus des femmes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Lieu du domaine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Année d’acquisition du domaine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 de faire valoir des terres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Superficie du domaine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Rivières dans le domaine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Distance entre le domaine et le cours d’eau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Statut du propriétaire du domaine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Place de la femme dans l’approvisionnement en eau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Besoin journalier en eau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 de culture et d’élevage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Constat du changement climatique dans le milieu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Preuve du changement climatique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Octroi des semences améliorées ou des races importées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Lieu de provenance des semences et des cultures résilientes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Utilisation culture races résilientes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Manière dont les semences et races ont été obtenues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Pratique de l’irrigation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Superficie irriguée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Types de ressources tirées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fr-FR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Etc.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4" name="Groupe 3">
            <a:extLst>
              <a:ext uri="{FF2B5EF4-FFF2-40B4-BE49-F238E27FC236}">
                <a16:creationId xmlns:a16="http://schemas.microsoft.com/office/drawing/2014/main" id="{2ABA63E2-F096-4AAC-8D27-7C2CFC1DA0BF}"/>
              </a:ext>
            </a:extLst>
          </p:cNvPr>
          <p:cNvGrpSpPr/>
          <p:nvPr/>
        </p:nvGrpSpPr>
        <p:grpSpPr>
          <a:xfrm>
            <a:off x="200553" y="699753"/>
            <a:ext cx="5864553" cy="5177519"/>
            <a:chOff x="200553" y="699753"/>
            <a:chExt cx="5864553" cy="5177519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F340F98A-2E09-45B8-9461-1245C926215C}"/>
                </a:ext>
              </a:extLst>
            </p:cNvPr>
            <p:cNvGrpSpPr/>
            <p:nvPr/>
          </p:nvGrpSpPr>
          <p:grpSpPr>
            <a:xfrm>
              <a:off x="200553" y="699753"/>
              <a:ext cx="5452046" cy="5177519"/>
              <a:chOff x="200553" y="699753"/>
              <a:chExt cx="5452046" cy="5177519"/>
            </a:xfrm>
          </p:grpSpPr>
          <p:pic>
            <p:nvPicPr>
              <p:cNvPr id="5" name="Image 2">
                <a:extLst>
                  <a:ext uri="{FF2B5EF4-FFF2-40B4-BE49-F238E27FC236}">
                    <a16:creationId xmlns:a16="http://schemas.microsoft.com/office/drawing/2014/main" id="{8F6E6A4D-7035-48DA-A736-10F7EB0DC5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4101"/>
              <a:stretch/>
            </p:blipFill>
            <p:spPr>
              <a:xfrm>
                <a:off x="200553" y="699753"/>
                <a:ext cx="5439241" cy="5177519"/>
              </a:xfrm>
              <a:prstGeom prst="rect">
                <a:avLst/>
              </a:prstGeom>
            </p:spPr>
          </p:pic>
          <p:pic>
            <p:nvPicPr>
              <p:cNvPr id="6" name="Image 6">
                <a:extLst>
                  <a:ext uri="{FF2B5EF4-FFF2-40B4-BE49-F238E27FC236}">
                    <a16:creationId xmlns:a16="http://schemas.microsoft.com/office/drawing/2014/main" id="{B54F813E-9BEB-4429-8F84-7F751778E1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81267" y="2008365"/>
                <a:ext cx="1871332" cy="1080471"/>
              </a:xfrm>
              <a:prstGeom prst="rect">
                <a:avLst/>
              </a:prstGeom>
              <a:ln w="28575">
                <a:solidFill>
                  <a:srgbClr val="C00000"/>
                </a:solidFill>
              </a:ln>
            </p:spPr>
          </p:pic>
        </p:grpSp>
        <p:cxnSp>
          <p:nvCxnSpPr>
            <p:cNvPr id="9" name="Connecteur en angle 11">
              <a:extLst>
                <a:ext uri="{FF2B5EF4-FFF2-40B4-BE49-F238E27FC236}">
                  <a16:creationId xmlns:a16="http://schemas.microsoft.com/office/drawing/2014/main" id="{19121D5C-4C57-4743-8E49-561BB9815F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7114" y="3248358"/>
              <a:ext cx="2707992" cy="1297282"/>
            </a:xfrm>
            <a:prstGeom prst="bentConnector3">
              <a:avLst>
                <a:gd name="adj1" fmla="val 13611"/>
              </a:avLst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en angle 14">
              <a:extLst>
                <a:ext uri="{FF2B5EF4-FFF2-40B4-BE49-F238E27FC236}">
                  <a16:creationId xmlns:a16="http://schemas.microsoft.com/office/drawing/2014/main" id="{2852C6BC-814C-4937-B972-4BAD1235BD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2599" y="2008365"/>
              <a:ext cx="395765" cy="36983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286C456-8BEE-48FB-B1B5-F9446B6473C1}"/>
              </a:ext>
            </a:extLst>
          </p:cNvPr>
          <p:cNvSpPr txBox="1"/>
          <p:nvPr/>
        </p:nvSpPr>
        <p:spPr>
          <a:xfrm>
            <a:off x="60114" y="5949280"/>
            <a:ext cx="5880037" cy="83099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Permet d’établir la vulnérabilité ( indice global de vulnérabilité) et identifier les options de résilience, de développer les s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ystèmes adaptatifs de résilience des communautés au nexus climat-eau-migrations-conflits dans le Bassin du Congo, de développer les indicateurs de base pour les ODD. 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6870E9-0E62-4A78-B72D-B5CC7013EBF3}"/>
              </a:ext>
            </a:extLst>
          </p:cNvPr>
          <p:cNvSpPr txBox="1"/>
          <p:nvPr/>
        </p:nvSpPr>
        <p:spPr>
          <a:xfrm>
            <a:off x="227185" y="515087"/>
            <a:ext cx="56448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b="1" spc="-1" dirty="0">
                <a:latin typeface="Corbel" panose="020B0503020204020204" pitchFamily="34" charset="0"/>
                <a:hlinkClick r:id="rId4"/>
              </a:rPr>
              <a:t>https://www.mdpi.com/2071-1050/13/16/9323</a:t>
            </a:r>
            <a:r>
              <a:rPr lang="fr-FR" sz="1600" b="1" spc="-1" dirty="0">
                <a:latin typeface="Corbel" panose="020B0503020204020204" pitchFamily="34" charset="0"/>
              </a:rPr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00193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864096"/>
          </a:xfrm>
        </p:spPr>
        <p:txBody>
          <a:bodyPr/>
          <a:lstStyle/>
          <a:p>
            <a:r>
              <a:rPr lang="en-IN" sz="1800" spc="-1" dirty="0">
                <a:latin typeface="Corbel" panose="020B0503020204020204" pitchFamily="34" charset="0"/>
              </a:rPr>
              <a:t>Innovation #2 : </a:t>
            </a:r>
            <a:r>
              <a:rPr lang="fr-FR" sz="1800" b="1" spc="-1" dirty="0">
                <a:latin typeface="Corbel" panose="020B0503020204020204" pitchFamily="34" charset="0"/>
              </a:rPr>
              <a:t>Boite à </a:t>
            </a:r>
            <a:r>
              <a:rPr lang="fr-FR" sz="1800" b="1" dirty="0">
                <a:latin typeface="Corbel" panose="020B0503020204020204" pitchFamily="34" charset="0"/>
              </a:rPr>
              <a:t>outils d’analyse sexospécifique contextualisés et testés pour les questions transversales genre au  nexus CEMiC </a:t>
            </a:r>
            <a:endParaRPr lang="en-US" sz="1800" b="1" dirty="0">
              <a:latin typeface="Corbel" panose="020B0503020204020204" pitchFamily="34" charset="0"/>
            </a:endParaRPr>
          </a:p>
        </p:txBody>
      </p:sp>
      <p:graphicFrame>
        <p:nvGraphicFramePr>
          <p:cNvPr id="9" name="Espace réservé du contenu 7">
            <a:extLst>
              <a:ext uri="{FF2B5EF4-FFF2-40B4-BE49-F238E27FC236}">
                <a16:creationId xmlns:a16="http://schemas.microsoft.com/office/drawing/2014/main" id="{B9C32A64-6304-4742-BCCF-2E3D12B0AF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68281"/>
              </p:ext>
            </p:extLst>
          </p:nvPr>
        </p:nvGraphicFramePr>
        <p:xfrm>
          <a:off x="173796" y="2564904"/>
          <a:ext cx="878497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0A34C19-E0E7-418B-8B3F-4A12208429D7}"/>
              </a:ext>
            </a:extLst>
          </p:cNvPr>
          <p:cNvSpPr/>
          <p:nvPr/>
        </p:nvSpPr>
        <p:spPr>
          <a:xfrm>
            <a:off x="107504" y="980728"/>
            <a:ext cx="8928992" cy="1569532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Ces outils ont permis de mettre en lumière les différences fondées sur le sexe et sur le niveau socio-économique par rapport aux systèmes de production destinés à satisfaire les besoins fondamentaux. Exemples</a:t>
            </a:r>
            <a:r>
              <a:rPr lang="fr-FR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F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(i) Le</a:t>
            </a:r>
            <a:r>
              <a:rPr lang="fr-FR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calendrier des activités quotidiennes</a:t>
            </a:r>
            <a:r>
              <a:rPr lang="fr-F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qui a renseigné sur la division du travail et la charge de travail dans les ménages en distinguant les hommes, les femmes et les autres membres de la famille (enfants), (ii) le </a:t>
            </a:r>
            <a:r>
              <a:rPr lang="fr-FR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profil d’accès et contrôle des ressources et des opportunités</a:t>
            </a:r>
            <a:r>
              <a:rPr lang="fr-F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puis (iii) la </a:t>
            </a:r>
            <a:r>
              <a:rPr lang="fr-FR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position socio-politique des femmes comparée à celle des hommes, etc.</a:t>
            </a:r>
            <a:endParaRPr lang="en-GB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sz="12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Cette </a:t>
            </a:r>
            <a:r>
              <a:rPr lang="fr-FR" sz="1200" b="1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boite à outils </a:t>
            </a:r>
            <a:r>
              <a:rPr lang="fr-FR" sz="12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permis de formuler des </a:t>
            </a:r>
            <a:r>
              <a:rPr lang="fr-FR" sz="1200" b="1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recommandations stratégiques susceptibles d’apporter le changement </a:t>
            </a:r>
            <a:r>
              <a:rPr lang="fr-FR" sz="12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niveau local, national (RDC) et régional ...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477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/>
          <a:lstStyle/>
          <a:p>
            <a:r>
              <a:rPr lang="en-IN" sz="1800" spc="-1" dirty="0">
                <a:latin typeface="Corbel" panose="020B0503020204020204" pitchFamily="34" charset="0"/>
              </a:rPr>
              <a:t>Innovation #2 : </a:t>
            </a:r>
            <a:r>
              <a:rPr lang="fr-FR" sz="1800" b="1" spc="-1" dirty="0">
                <a:latin typeface="Corbel" panose="020B0503020204020204" pitchFamily="34" charset="0"/>
              </a:rPr>
              <a:t>Boite à </a:t>
            </a:r>
            <a:r>
              <a:rPr lang="fr-FR" sz="1800" b="1" dirty="0">
                <a:latin typeface="Corbel" panose="020B0503020204020204" pitchFamily="34" charset="0"/>
              </a:rPr>
              <a:t>outils d’analyse sexospécifique contextualisés et testés pour les questions transversales genre au  nexus CEMiC </a:t>
            </a:r>
            <a:endParaRPr lang="en-US" sz="1800" b="1" dirty="0">
              <a:latin typeface="Corbel" panose="020B0503020204020204" pitchFamily="34" charset="0"/>
            </a:endParaRPr>
          </a:p>
        </p:txBody>
      </p:sp>
      <p:graphicFrame>
        <p:nvGraphicFramePr>
          <p:cNvPr id="9" name="Espace réservé du contenu 7">
            <a:extLst>
              <a:ext uri="{FF2B5EF4-FFF2-40B4-BE49-F238E27FC236}">
                <a16:creationId xmlns:a16="http://schemas.microsoft.com/office/drawing/2014/main" id="{B9C32A64-6304-4742-BCCF-2E3D12B0AF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9829712"/>
              </p:ext>
            </p:extLst>
          </p:nvPr>
        </p:nvGraphicFramePr>
        <p:xfrm>
          <a:off x="144723" y="1510008"/>
          <a:ext cx="8856984" cy="4223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4057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2483E-03FF-425F-9A4E-FE8094469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504056"/>
          </a:xfrm>
        </p:spPr>
        <p:txBody>
          <a:bodyPr/>
          <a:lstStyle/>
          <a:p>
            <a:r>
              <a:rPr lang="fr-FR" sz="1800" dirty="0">
                <a:latin typeface="Corbel" panose="020B0503020204020204" pitchFamily="34" charset="0"/>
              </a:rPr>
              <a:t>Innovation #3 </a:t>
            </a:r>
            <a:r>
              <a:rPr lang="fr-FR" sz="1800" b="1" dirty="0">
                <a:latin typeface="Corbel" panose="020B0503020204020204" pitchFamily="34" charset="0"/>
              </a:rPr>
              <a:t>: Cadre des stratégies et  options innovantes d’appui à la résilience</a:t>
            </a:r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0897D554-3E48-4378-854A-AD67B7DAD6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0364392"/>
              </p:ext>
            </p:extLst>
          </p:nvPr>
        </p:nvGraphicFramePr>
        <p:xfrm>
          <a:off x="25902" y="326637"/>
          <a:ext cx="9082601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id="{D891D214-1B09-4D1C-A76F-6AB90A55AC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080225"/>
              </p:ext>
            </p:extLst>
          </p:nvPr>
        </p:nvGraphicFramePr>
        <p:xfrm>
          <a:off x="35496" y="3363011"/>
          <a:ext cx="9082601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058667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86C366D-A310-44E8-853C-27140D797F51}"/>
              </a:ext>
            </a:extLst>
          </p:cNvPr>
          <p:cNvPicPr/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4864"/>
            <a:ext cx="9144000" cy="4392488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71781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C79E0C7-F1B7-46BD-BAF3-254023CA6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3" y="1099423"/>
            <a:ext cx="7191384" cy="456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10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19798</TotalTime>
  <Words>633</Words>
  <Application>Microsoft Office PowerPoint</Application>
  <PresentationFormat>Affichage à l'écran (4:3)</PresentationFormat>
  <Paragraphs>64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Corbel</vt:lpstr>
      <vt:lpstr>Palatino Linotype</vt:lpstr>
      <vt:lpstr>Times New Roman</vt:lpstr>
      <vt:lpstr>Wingdings</vt:lpstr>
      <vt:lpstr>Office Theme</vt:lpstr>
      <vt:lpstr>Présentation PowerPoint</vt:lpstr>
      <vt:lpstr>Innovation #1 : Un système d’information intégré et interactif sur les questions transversales Genre au nexus CEMiC du Bassin du Congo</vt:lpstr>
      <vt:lpstr>Innovation #2 : Boite à outils d’analyse sexospécifique contextualisés et testés pour les questions transversales genre au  nexus CEMiC </vt:lpstr>
      <vt:lpstr>Innovation #2 : Boite à outils d’analyse sexospécifique contextualisés et testés pour les questions transversales genre au  nexus CEMiC </vt:lpstr>
      <vt:lpstr>Innovation #3 : Cadre des stratégies et  options innovantes d’appui à la résilience</vt:lpstr>
      <vt:lpstr>Présentation PowerPoint</vt:lpstr>
      <vt:lpstr>Présentation PowerPoint</vt:lpstr>
    </vt:vector>
  </TitlesOfParts>
  <Company>RU-IWR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-A Physically based approach to the  Pitman model calibration for the Congo basin -</dc:title>
  <dc:creator>CRREBaC</dc:creator>
  <cp:lastModifiedBy>Emmanuel-Tsadok N. Mihaha</cp:lastModifiedBy>
  <cp:revision>1537</cp:revision>
  <cp:lastPrinted>2018-03-17T08:44:49Z</cp:lastPrinted>
  <dcterms:created xsi:type="dcterms:W3CDTF">2010-09-20T18:39:49Z</dcterms:created>
  <dcterms:modified xsi:type="dcterms:W3CDTF">2022-01-29T09:45:48Z</dcterms:modified>
</cp:coreProperties>
</file>