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684" r:id="rId2"/>
    <p:sldId id="686" r:id="rId3"/>
    <p:sldId id="689" r:id="rId4"/>
    <p:sldId id="685" r:id="rId5"/>
  </p:sldIdLst>
  <p:sldSz cx="9144000" cy="6858000" type="screen4x3"/>
  <p:notesSz cx="7053263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0DA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4075" autoAdjust="0"/>
  </p:normalViewPr>
  <p:slideViewPr>
    <p:cSldViewPr>
      <p:cViewPr varScale="1">
        <p:scale>
          <a:sx n="81" d="100"/>
          <a:sy n="81" d="100"/>
        </p:scale>
        <p:origin x="15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D314A2-0897-4F7F-87E8-2981734D741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ACF6D9-69AD-4436-811A-41D0E3166EBD}">
      <dgm:prSet phldrT="[Texte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B776D53C-3BE5-4880-B5F2-FEDC066F15CC}" type="sibTrans" cxnId="{946AE379-9489-4574-B418-B5526E8F2070}">
      <dgm:prSet/>
      <dgm:spPr/>
      <dgm:t>
        <a:bodyPr/>
        <a:lstStyle/>
        <a:p>
          <a:endParaRPr lang="en-US"/>
        </a:p>
      </dgm:t>
    </dgm:pt>
    <dgm:pt modelId="{09B645CE-CD4E-4A06-8B82-3D7D707241C3}" type="parTrans" cxnId="{946AE379-9489-4574-B418-B5526E8F2070}">
      <dgm:prSet/>
      <dgm:spPr/>
      <dgm:t>
        <a:bodyPr/>
        <a:lstStyle/>
        <a:p>
          <a:endParaRPr lang="en-US"/>
        </a:p>
      </dgm:t>
    </dgm:pt>
    <dgm:pt modelId="{BA21A456-D501-461E-858E-C726DE478344}">
      <dgm:prSet phldrT="[Texte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21888403-310A-46B1-BE1A-10557645CD2E}" type="sibTrans" cxnId="{6AAFEFC4-BB03-4F80-9AD3-E803E5FE033E}">
      <dgm:prSet/>
      <dgm:spPr/>
      <dgm:t>
        <a:bodyPr/>
        <a:lstStyle/>
        <a:p>
          <a:endParaRPr lang="en-US"/>
        </a:p>
      </dgm:t>
    </dgm:pt>
    <dgm:pt modelId="{14258357-DAB8-4978-8531-F10C98119705}" type="parTrans" cxnId="{6AAFEFC4-BB03-4F80-9AD3-E803E5FE033E}">
      <dgm:prSet/>
      <dgm:spPr/>
      <dgm:t>
        <a:bodyPr/>
        <a:lstStyle/>
        <a:p>
          <a:endParaRPr lang="en-US"/>
        </a:p>
      </dgm:t>
    </dgm:pt>
    <dgm:pt modelId="{F56021CE-0A6A-4443-8060-FB281BCB8281}">
      <dgm:prSet phldrT="[Texte]" phldr="1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4851E86E-5AFB-48B6-87B4-04D514E07A79}" type="sibTrans" cxnId="{B6C26F58-B825-409D-B1B7-3A17724367AC}">
      <dgm:prSet/>
      <dgm:spPr/>
      <dgm:t>
        <a:bodyPr/>
        <a:lstStyle/>
        <a:p>
          <a:endParaRPr lang="en-US"/>
        </a:p>
      </dgm:t>
    </dgm:pt>
    <dgm:pt modelId="{E7C10794-6494-41EC-8807-87B88B5039ED}" type="parTrans" cxnId="{B6C26F58-B825-409D-B1B7-3A17724367AC}">
      <dgm:prSet/>
      <dgm:spPr/>
      <dgm:t>
        <a:bodyPr/>
        <a:lstStyle/>
        <a:p>
          <a:endParaRPr lang="en-US"/>
        </a:p>
      </dgm:t>
    </dgm:pt>
    <dgm:pt modelId="{1F846978-F405-4994-B5F4-56DE4E7B78B9}">
      <dgm:prSet phldrT="[Texte]"/>
      <dgm:spPr>
        <a:blipFill rotWithShape="0">
          <a:blip xmlns:r="http://schemas.openxmlformats.org/officeDocument/2006/relationships" r:embed="rId4"/>
          <a:stretch>
            <a:fillRect/>
          </a:stretch>
        </a:blipFill>
        <a:ln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7ECC36BA-7CEA-4268-A47E-817394E5CA90}" type="sibTrans" cxnId="{7B6B7C82-C37D-445F-A1FC-E21466E689F3}">
      <dgm:prSet/>
      <dgm:spPr/>
      <dgm:t>
        <a:bodyPr/>
        <a:lstStyle/>
        <a:p>
          <a:endParaRPr lang="en-US"/>
        </a:p>
      </dgm:t>
    </dgm:pt>
    <dgm:pt modelId="{10268EE7-E2FD-452D-A69C-0DD2DC3FF9F8}" type="parTrans" cxnId="{7B6B7C82-C37D-445F-A1FC-E21466E689F3}">
      <dgm:prSet/>
      <dgm:spPr/>
      <dgm:t>
        <a:bodyPr/>
        <a:lstStyle/>
        <a:p>
          <a:endParaRPr lang="en-US"/>
        </a:p>
      </dgm:t>
    </dgm:pt>
    <dgm:pt modelId="{A2C9E262-3F2E-466B-A186-5847E4A159F3}" type="pres">
      <dgm:prSet presAssocID="{5CD314A2-0897-4F7F-87E8-2981734D7414}" presName="diagram" presStyleCnt="0">
        <dgm:presLayoutVars>
          <dgm:dir/>
          <dgm:resizeHandles val="exact"/>
        </dgm:presLayoutVars>
      </dgm:prSet>
      <dgm:spPr/>
    </dgm:pt>
    <dgm:pt modelId="{1537399B-09E1-4035-9419-367990C5BA22}" type="pres">
      <dgm:prSet presAssocID="{23ACF6D9-69AD-4436-811A-41D0E3166EBD}" presName="node" presStyleLbl="node1" presStyleIdx="0" presStyleCnt="4" custScaleX="113099" custScaleY="119492">
        <dgm:presLayoutVars>
          <dgm:bulletEnabled val="1"/>
        </dgm:presLayoutVars>
      </dgm:prSet>
      <dgm:spPr/>
    </dgm:pt>
    <dgm:pt modelId="{D30326A7-5ABC-46E1-85DE-2986AA82CF3C}" type="pres">
      <dgm:prSet presAssocID="{B776D53C-3BE5-4880-B5F2-FEDC066F15CC}" presName="sibTrans" presStyleCnt="0"/>
      <dgm:spPr/>
    </dgm:pt>
    <dgm:pt modelId="{4CDD6155-EFE3-444E-983F-E85D28264F8E}" type="pres">
      <dgm:prSet presAssocID="{1F846978-F405-4994-B5F4-56DE4E7B78B9}" presName="node" presStyleLbl="node1" presStyleIdx="1" presStyleCnt="4" custScaleY="142807" custLinFactNeighborX="939" custLinFactNeighborY="-306">
        <dgm:presLayoutVars>
          <dgm:bulletEnabled val="1"/>
        </dgm:presLayoutVars>
      </dgm:prSet>
      <dgm:spPr/>
    </dgm:pt>
    <dgm:pt modelId="{EE3C520D-EC9A-436B-B27B-D0028A69FD66}" type="pres">
      <dgm:prSet presAssocID="{7ECC36BA-7CEA-4268-A47E-817394E5CA90}" presName="sibTrans" presStyleCnt="0"/>
      <dgm:spPr/>
    </dgm:pt>
    <dgm:pt modelId="{E489A496-F0E0-4CAC-8DD2-148FFDC2BBA9}" type="pres">
      <dgm:prSet presAssocID="{F56021CE-0A6A-4443-8060-FB281BCB8281}" presName="node" presStyleLbl="node1" presStyleIdx="2" presStyleCnt="4" custScaleX="113234" custScaleY="121273">
        <dgm:presLayoutVars>
          <dgm:bulletEnabled val="1"/>
        </dgm:presLayoutVars>
      </dgm:prSet>
      <dgm:spPr/>
    </dgm:pt>
    <dgm:pt modelId="{69AD056D-3B79-4862-BB7F-EDBF16665CA0}" type="pres">
      <dgm:prSet presAssocID="{4851E86E-5AFB-48B6-87B4-04D514E07A79}" presName="sibTrans" presStyleCnt="0"/>
      <dgm:spPr/>
    </dgm:pt>
    <dgm:pt modelId="{E521F0C8-B57F-47E2-BDEC-FAEC73EBC7F8}" type="pres">
      <dgm:prSet presAssocID="{BA21A456-D501-461E-858E-C726DE478344}" presName="node" presStyleLbl="node1" presStyleIdx="3" presStyleCnt="4" custScaleX="108596" custScaleY="100287">
        <dgm:presLayoutVars>
          <dgm:bulletEnabled val="1"/>
        </dgm:presLayoutVars>
      </dgm:prSet>
      <dgm:spPr/>
    </dgm:pt>
  </dgm:ptLst>
  <dgm:cxnLst>
    <dgm:cxn modelId="{5C81DC17-5725-402A-A945-844DF7A47DA4}" type="presOf" srcId="{23ACF6D9-69AD-4436-811A-41D0E3166EBD}" destId="{1537399B-09E1-4035-9419-367990C5BA22}" srcOrd="0" destOrd="0" presId="urn:microsoft.com/office/officeart/2005/8/layout/default"/>
    <dgm:cxn modelId="{B6C26F58-B825-409D-B1B7-3A17724367AC}" srcId="{5CD314A2-0897-4F7F-87E8-2981734D7414}" destId="{F56021CE-0A6A-4443-8060-FB281BCB8281}" srcOrd="2" destOrd="0" parTransId="{E7C10794-6494-41EC-8807-87B88B5039ED}" sibTransId="{4851E86E-5AFB-48B6-87B4-04D514E07A79}"/>
    <dgm:cxn modelId="{946AE379-9489-4574-B418-B5526E8F2070}" srcId="{5CD314A2-0897-4F7F-87E8-2981734D7414}" destId="{23ACF6D9-69AD-4436-811A-41D0E3166EBD}" srcOrd="0" destOrd="0" parTransId="{09B645CE-CD4E-4A06-8B82-3D7D707241C3}" sibTransId="{B776D53C-3BE5-4880-B5F2-FEDC066F15CC}"/>
    <dgm:cxn modelId="{7B6B7C82-C37D-445F-A1FC-E21466E689F3}" srcId="{5CD314A2-0897-4F7F-87E8-2981734D7414}" destId="{1F846978-F405-4994-B5F4-56DE4E7B78B9}" srcOrd="1" destOrd="0" parTransId="{10268EE7-E2FD-452D-A69C-0DD2DC3FF9F8}" sibTransId="{7ECC36BA-7CEA-4268-A47E-817394E5CA90}"/>
    <dgm:cxn modelId="{3ED274B1-5519-4717-8F62-5E56D997F084}" type="presOf" srcId="{5CD314A2-0897-4F7F-87E8-2981734D7414}" destId="{A2C9E262-3F2E-466B-A186-5847E4A159F3}" srcOrd="0" destOrd="0" presId="urn:microsoft.com/office/officeart/2005/8/layout/default"/>
    <dgm:cxn modelId="{B817B4BA-2C34-4DD4-8D85-F4A38B426C12}" type="presOf" srcId="{1F846978-F405-4994-B5F4-56DE4E7B78B9}" destId="{4CDD6155-EFE3-444E-983F-E85D28264F8E}" srcOrd="0" destOrd="0" presId="urn:microsoft.com/office/officeart/2005/8/layout/default"/>
    <dgm:cxn modelId="{6AAFEFC4-BB03-4F80-9AD3-E803E5FE033E}" srcId="{5CD314A2-0897-4F7F-87E8-2981734D7414}" destId="{BA21A456-D501-461E-858E-C726DE478344}" srcOrd="3" destOrd="0" parTransId="{14258357-DAB8-4978-8531-F10C98119705}" sibTransId="{21888403-310A-46B1-BE1A-10557645CD2E}"/>
    <dgm:cxn modelId="{E415C3CC-07E9-4B76-A416-6020817C305D}" type="presOf" srcId="{BA21A456-D501-461E-858E-C726DE478344}" destId="{E521F0C8-B57F-47E2-BDEC-FAEC73EBC7F8}" srcOrd="0" destOrd="0" presId="urn:microsoft.com/office/officeart/2005/8/layout/default"/>
    <dgm:cxn modelId="{8C7B91E0-B743-4E05-9B97-903CE2C8D5C6}" type="presOf" srcId="{F56021CE-0A6A-4443-8060-FB281BCB8281}" destId="{E489A496-F0E0-4CAC-8DD2-148FFDC2BBA9}" srcOrd="0" destOrd="0" presId="urn:microsoft.com/office/officeart/2005/8/layout/default"/>
    <dgm:cxn modelId="{C305B1D1-0B5E-4E95-B212-9F2F2F26C2A9}" type="presParOf" srcId="{A2C9E262-3F2E-466B-A186-5847E4A159F3}" destId="{1537399B-09E1-4035-9419-367990C5BA22}" srcOrd="0" destOrd="0" presId="urn:microsoft.com/office/officeart/2005/8/layout/default"/>
    <dgm:cxn modelId="{F90A5214-B8D0-4545-82E6-0DBCC07FADE9}" type="presParOf" srcId="{A2C9E262-3F2E-466B-A186-5847E4A159F3}" destId="{D30326A7-5ABC-46E1-85DE-2986AA82CF3C}" srcOrd="1" destOrd="0" presId="urn:microsoft.com/office/officeart/2005/8/layout/default"/>
    <dgm:cxn modelId="{9CF9373F-7D70-4A3E-8BCE-5E2A334E9B8F}" type="presParOf" srcId="{A2C9E262-3F2E-466B-A186-5847E4A159F3}" destId="{4CDD6155-EFE3-444E-983F-E85D28264F8E}" srcOrd="2" destOrd="0" presId="urn:microsoft.com/office/officeart/2005/8/layout/default"/>
    <dgm:cxn modelId="{4FCAD78F-25C4-404F-8888-BFC95A216D6C}" type="presParOf" srcId="{A2C9E262-3F2E-466B-A186-5847E4A159F3}" destId="{EE3C520D-EC9A-436B-B27B-D0028A69FD66}" srcOrd="3" destOrd="0" presId="urn:microsoft.com/office/officeart/2005/8/layout/default"/>
    <dgm:cxn modelId="{A49C4453-E47C-4ED1-83C3-1C1FE40C5852}" type="presParOf" srcId="{A2C9E262-3F2E-466B-A186-5847E4A159F3}" destId="{E489A496-F0E0-4CAC-8DD2-148FFDC2BBA9}" srcOrd="4" destOrd="0" presId="urn:microsoft.com/office/officeart/2005/8/layout/default"/>
    <dgm:cxn modelId="{E4FF78C4-4CBC-43D2-AAA2-8F51DB320909}" type="presParOf" srcId="{A2C9E262-3F2E-466B-A186-5847E4A159F3}" destId="{69AD056D-3B79-4862-BB7F-EDBF16665CA0}" srcOrd="5" destOrd="0" presId="urn:microsoft.com/office/officeart/2005/8/layout/default"/>
    <dgm:cxn modelId="{CB1FB136-CE86-4CEE-A750-8C1116E4068B}" type="presParOf" srcId="{A2C9E262-3F2E-466B-A186-5847E4A159F3}" destId="{E521F0C8-B57F-47E2-BDEC-FAEC73EBC7F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37399B-09E1-4035-9419-367990C5BA22}">
      <dsp:nvSpPr>
        <dsp:cNvPr id="0" name=""/>
        <dsp:cNvSpPr/>
      </dsp:nvSpPr>
      <dsp:spPr>
        <a:xfrm>
          <a:off x="1164768" y="176085"/>
          <a:ext cx="2834505" cy="1796836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1164768" y="176085"/>
        <a:ext cx="2834505" cy="1796836"/>
      </dsp:txXfrm>
    </dsp:sp>
    <dsp:sp modelId="{4CDD6155-EFE3-444E-983F-E85D28264F8E}">
      <dsp:nvSpPr>
        <dsp:cNvPr id="0" name=""/>
        <dsp:cNvSpPr/>
      </dsp:nvSpPr>
      <dsp:spPr>
        <a:xfrm>
          <a:off x="4273428" y="0"/>
          <a:ext cx="2506215" cy="2147431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4273428" y="0"/>
        <a:ext cx="2506215" cy="2147431"/>
      </dsp:txXfrm>
    </dsp:sp>
    <dsp:sp modelId="{E489A496-F0E0-4CAC-8DD2-148FFDC2BBA9}">
      <dsp:nvSpPr>
        <dsp:cNvPr id="0" name=""/>
        <dsp:cNvSpPr/>
      </dsp:nvSpPr>
      <dsp:spPr>
        <a:xfrm>
          <a:off x="1055359" y="2398841"/>
          <a:ext cx="2837888" cy="1823617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1055359" y="2398841"/>
        <a:ext cx="2837888" cy="1823617"/>
      </dsp:txXfrm>
    </dsp:sp>
    <dsp:sp modelId="{E521F0C8-B57F-47E2-BDEC-FAEC73EBC7F8}">
      <dsp:nvSpPr>
        <dsp:cNvPr id="0" name=""/>
        <dsp:cNvSpPr/>
      </dsp:nvSpPr>
      <dsp:spPr>
        <a:xfrm>
          <a:off x="4143869" y="2556627"/>
          <a:ext cx="2721650" cy="1508045"/>
        </a:xfrm>
        <a:prstGeom prst="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300" kern="1200" dirty="0"/>
        </a:p>
      </dsp:txBody>
      <dsp:txXfrm>
        <a:off x="4143869" y="2556627"/>
        <a:ext cx="2721650" cy="15080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201" cy="466098"/>
          </a:xfrm>
          <a:prstGeom prst="rect">
            <a:avLst/>
          </a:prstGeom>
        </p:spPr>
        <p:txBody>
          <a:bodyPr vert="horz" lIns="92391" tIns="46195" rIns="92391" bIns="4619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463" y="0"/>
            <a:ext cx="3056201" cy="466098"/>
          </a:xfrm>
          <a:prstGeom prst="rect">
            <a:avLst/>
          </a:prstGeom>
        </p:spPr>
        <p:txBody>
          <a:bodyPr vert="horz" lIns="92391" tIns="46195" rIns="92391" bIns="4619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1E3552-E6FD-4C28-9374-6A4510CC3882}" type="datetimeFigureOut">
              <a:rPr lang="en-US"/>
              <a:pPr>
                <a:defRPr/>
              </a:pPr>
              <a:t>12/4/2021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1396"/>
            <a:ext cx="3056201" cy="466098"/>
          </a:xfrm>
          <a:prstGeom prst="rect">
            <a:avLst/>
          </a:prstGeom>
        </p:spPr>
        <p:txBody>
          <a:bodyPr vert="horz" lIns="92391" tIns="46195" rIns="92391" bIns="4619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463" y="8841396"/>
            <a:ext cx="3056201" cy="466098"/>
          </a:xfrm>
          <a:prstGeom prst="rect">
            <a:avLst/>
          </a:prstGeom>
        </p:spPr>
        <p:txBody>
          <a:bodyPr vert="horz" lIns="92391" tIns="46195" rIns="92391" bIns="4619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EC9D735-4368-4646-ADC5-850E8BEF3C6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977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201" cy="466098"/>
          </a:xfrm>
          <a:prstGeom prst="rect">
            <a:avLst/>
          </a:prstGeom>
        </p:spPr>
        <p:txBody>
          <a:bodyPr vert="horz" lIns="93490" tIns="46745" rIns="93490" bIns="4674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463" y="0"/>
            <a:ext cx="3056201" cy="466098"/>
          </a:xfrm>
          <a:prstGeom prst="rect">
            <a:avLst/>
          </a:prstGeom>
        </p:spPr>
        <p:txBody>
          <a:bodyPr vert="horz" lIns="93490" tIns="46745" rIns="93490" bIns="4674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361A3AC-7DA7-49E4-9EE4-6C7AF1AEA2F5}" type="datetimeFigureOut">
              <a:rPr lang="en-US"/>
              <a:pPr>
                <a:defRPr/>
              </a:pPr>
              <a:t>12/4/2021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6913"/>
            <a:ext cx="4652963" cy="34909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0" tIns="46745" rIns="93490" bIns="46745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648" y="4421501"/>
            <a:ext cx="5641970" cy="4190059"/>
          </a:xfrm>
          <a:prstGeom prst="rect">
            <a:avLst/>
          </a:prstGeom>
        </p:spPr>
        <p:txBody>
          <a:bodyPr vert="horz" lIns="93490" tIns="46745" rIns="93490" bIns="46745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1396"/>
            <a:ext cx="3056201" cy="466098"/>
          </a:xfrm>
          <a:prstGeom prst="rect">
            <a:avLst/>
          </a:prstGeom>
        </p:spPr>
        <p:txBody>
          <a:bodyPr vert="horz" lIns="93490" tIns="46745" rIns="93490" bIns="4674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463" y="8841396"/>
            <a:ext cx="3056201" cy="466098"/>
          </a:xfrm>
          <a:prstGeom prst="rect">
            <a:avLst/>
          </a:prstGeom>
        </p:spPr>
        <p:txBody>
          <a:bodyPr vert="horz" lIns="93490" tIns="46745" rIns="93490" bIns="4674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73F9D30-7992-4FE2-9777-15506C41D99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8302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2C227-9845-4021-98F0-0C6D2DC60CBD}" type="datetimeFigureOut">
              <a:rPr lang="en-US"/>
              <a:pPr>
                <a:defRPr/>
              </a:pPr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2FFA8-DF67-4C47-B66C-2D90EB6B066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8EF60-7350-49E0-A246-4BA52F6C77C9}" type="datetimeFigureOut">
              <a:rPr lang="en-US"/>
              <a:pPr>
                <a:defRPr/>
              </a:pPr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1BE9A-4E52-44F3-91EB-A1CBA3301F9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B41F0-7CA3-43FD-9DCF-B04718BA703F}" type="datetimeFigureOut">
              <a:rPr lang="en-US"/>
              <a:pPr>
                <a:defRPr/>
              </a:pPr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7A71A-4B88-4D0C-A674-6AE623C3B57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BC84D-BD9C-4F5D-B6EB-D522121B783A}" type="datetimeFigureOut">
              <a:rPr lang="en-US"/>
              <a:pPr>
                <a:defRPr/>
              </a:pPr>
              <a:t>12/4/2021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2FCE2-E898-4418-A7F5-4ADBCF725CE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293DA-9F60-4147-9500-72E328E17F81}" type="datetimeFigureOut">
              <a:rPr lang="en-US"/>
              <a:pPr>
                <a:defRPr/>
              </a:pPr>
              <a:t>12/4/2021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EF652-2CB0-4E5B-9501-07DC512C936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95B1E-D178-4610-885E-F2166D071BC9}" type="datetimeFigureOut">
              <a:rPr lang="en-US"/>
              <a:pPr>
                <a:defRPr/>
              </a:pPr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37BAE-11C9-486E-B65F-591894D9F2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AFDAA-147D-4B3F-870A-402625B143F2}" type="datetimeFigureOut">
              <a:rPr lang="en-US"/>
              <a:pPr>
                <a:defRPr/>
              </a:pPr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E4B77-F813-4E9C-B693-AF33F5A299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50CE8-BC7C-4979-960C-A51467ECD484}" type="datetimeFigureOut">
              <a:rPr lang="en-US"/>
              <a:pPr>
                <a:defRPr/>
              </a:pPr>
              <a:t>12/4/2021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8CB7B-22CA-4C5F-B428-A127C85C42C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EE30-D2E9-4094-8692-9A2B9D7CFD0E}" type="datetimeFigureOut">
              <a:rPr lang="en-US"/>
              <a:pPr>
                <a:defRPr/>
              </a:pPr>
              <a:t>12/4/2021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CF8F1-75BB-4169-8CFA-B9E4470E95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434B0-0E35-4B30-9FCC-E980DF1399B9}" type="datetimeFigureOut">
              <a:rPr lang="en-US"/>
              <a:pPr>
                <a:defRPr/>
              </a:pPr>
              <a:t>12/4/2021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AB5E9-1B1A-46F4-8143-7A01C6A07DD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5F48D-3ADA-4774-8B58-E6C44DCDE34C}" type="datetimeFigureOut">
              <a:rPr lang="en-US"/>
              <a:pPr>
                <a:defRPr/>
              </a:pPr>
              <a:t>12/4/2021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6205E-B8E4-4F5A-A93F-D3992746425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98CEC-716B-4E75-9C6A-98FE1D0ADA47}" type="datetimeFigureOut">
              <a:rPr lang="en-US"/>
              <a:pPr>
                <a:defRPr/>
              </a:pPr>
              <a:t>12/4/2021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2DD67-A0A3-4D26-917A-0DA22F638A1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CF002-9C6D-475D-931C-396BE711E594}" type="datetimeFigureOut">
              <a:rPr lang="en-US"/>
              <a:pPr>
                <a:defRPr/>
              </a:pPr>
              <a:t>12/4/2021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FDCF9-AAE9-477F-8468-DF9691F97E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87703A-2A72-40D9-A817-599F8205A17B}" type="datetimeFigureOut">
              <a:rPr lang="en-US"/>
              <a:pPr>
                <a:defRPr/>
              </a:pPr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1DB2CC-1BAC-4B7E-B808-3A77EF7D6F2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mdpi.com/2071-1050/13/16/932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25"/>
            <a:ext cx="9144000" cy="15538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6398" y="2663210"/>
            <a:ext cx="7751204" cy="6680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 pitchFamily="34" charset="0"/>
              </a:rPr>
              <a:t>Jour 2 : </a:t>
            </a:r>
            <a:r>
              <a:rPr lang="fr-F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 pitchFamily="34" charset="0"/>
              </a:rPr>
              <a:t>Innovations transformatrices en matière de Genre</a:t>
            </a:r>
            <a:endParaRPr lang="fr-FR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8823" y="3576559"/>
            <a:ext cx="8119756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</a:rPr>
              <a:t>GERER LES INTERACTIONS ENTRE LES MIGRATIONS ET LES CONFLITS DUS AUX CHANGEMENTS CLIMATIQUES ET A L’EAU EN VUE DE RENFORCER LA RESILIENCE DES COMMUNAUTES DANS LE BASSIN DU CONGO</a:t>
            </a:r>
            <a:endParaRPr lang="fr-FR" sz="600" b="1" dirty="0">
              <a:solidFill>
                <a:schemeClr val="bg1">
                  <a:lumMod val="65000"/>
                </a:schemeClr>
              </a:solidFill>
              <a:latin typeface="Corbel" panose="020B0503020204020204" pitchFamily="34" charset="0"/>
            </a:endParaRPr>
          </a:p>
          <a:p>
            <a:pPr algn="ctr"/>
            <a:r>
              <a:rPr lang="fr-FR" sz="1100" dirty="0">
                <a:solidFill>
                  <a:schemeClr val="bg1">
                    <a:lumMod val="65000"/>
                  </a:schemeClr>
                </a:solidFill>
                <a:latin typeface="Palatino Linotype" panose="02040502050505030304" pitchFamily="18" charset="0"/>
              </a:rPr>
              <a:t>Projet CRDI, Subvention N° 108976-001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9592" y="1662937"/>
            <a:ext cx="6765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400" b="1" spc="-1" dirty="0">
                <a:latin typeface="Corbel" panose="020B0503020204020204" pitchFamily="34" charset="0"/>
              </a:rPr>
              <a:t>Atelier Final </a:t>
            </a:r>
            <a:r>
              <a:rPr lang="fr-FR" sz="2400" b="1" spc="-1" dirty="0">
                <a:latin typeface="Corbel" panose="020B0503020204020204" pitchFamily="34" charset="0"/>
              </a:rPr>
              <a:t>d’Apprentissage</a:t>
            </a:r>
            <a:r>
              <a:rPr lang="en-IN" sz="2400" b="1" spc="-1" dirty="0">
                <a:latin typeface="Corbel" panose="020B0503020204020204" pitchFamily="34" charset="0"/>
              </a:rPr>
              <a:t> entre pairs- GAL</a:t>
            </a:r>
            <a:endParaRPr lang="fr-FR" sz="2400" b="1" dirty="0">
              <a:latin typeface="Corbel" panose="020B0503020204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52621" y="6051954"/>
            <a:ext cx="60121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spc="-1" dirty="0">
                <a:latin typeface="Corbel" panose="020B0503020204020204" pitchFamily="34" charset="0"/>
              </a:rPr>
              <a:t>Décembre 2021</a:t>
            </a:r>
            <a:endParaRPr lang="fr-FR" sz="2000" b="1" dirty="0">
              <a:latin typeface="Corbel" panose="020B0503020204020204" pitchFamily="34" charset="0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B0F8FFB1-6920-4DFE-A12C-E1EAE9EBE9E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427" y="4985935"/>
            <a:ext cx="1512168" cy="434921"/>
          </a:xfrm>
          <a:prstGeom prst="rect">
            <a:avLst/>
          </a:prstGeom>
        </p:spPr>
      </p:pic>
      <p:pic>
        <p:nvPicPr>
          <p:cNvPr id="14" name="Picture 2" descr="Identité visuelle et image de marque du CRDI | CRDI - Centre de recherches  pour le développement international">
            <a:extLst>
              <a:ext uri="{FF2B5EF4-FFF2-40B4-BE49-F238E27FC236}">
                <a16:creationId xmlns:a16="http://schemas.microsoft.com/office/drawing/2014/main" id="{DB9741FE-FFB0-4F7D-B5CD-CF21F2E75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490" y="4840484"/>
            <a:ext cx="1630892" cy="78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368429CD-F42A-4439-95A3-132340ACA93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641" y="4871968"/>
            <a:ext cx="623838" cy="587200"/>
          </a:xfrm>
          <a:prstGeom prst="rect">
            <a:avLst/>
          </a:prstGeom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52398C3B-F4FA-485D-B1AF-C97B2346FB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595" y="4806382"/>
            <a:ext cx="1508506" cy="78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282F64D7-BF5A-4F80-BC76-B497A1BFAE7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973" y="4867831"/>
            <a:ext cx="677647" cy="53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403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43000"/>
          </a:xfrm>
        </p:spPr>
        <p:txBody>
          <a:bodyPr/>
          <a:lstStyle/>
          <a:p>
            <a:r>
              <a:rPr lang="en-IN" sz="2400" spc="-1" dirty="0">
                <a:latin typeface="Corbel" panose="020B0503020204020204" pitchFamily="34" charset="0"/>
              </a:rPr>
              <a:t>Innovation #1 : </a:t>
            </a:r>
            <a:r>
              <a:rPr lang="fr-FR" sz="2300" b="1" dirty="0">
                <a:latin typeface="Corbel" panose="020B0503020204020204" pitchFamily="34" charset="0"/>
              </a:rPr>
              <a:t>Quatre outils d’analyse sexospécifique contextualisés et testés dans l’analyse transversale genre sur le nexus CEMiC </a:t>
            </a:r>
            <a:endParaRPr lang="en-US" sz="2300" b="1" dirty="0">
              <a:latin typeface="Corbel" panose="020B0503020204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3796" y="5589240"/>
            <a:ext cx="8790692" cy="1146148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FR" sz="1500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l’absence d’informations fiables en matière de genre et les réalités complexes voire multidimensionnelles du Changement Climatique, cette </a:t>
            </a:r>
            <a:r>
              <a:rPr lang="fr-FR" sz="1600" b="1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boite à outils </a:t>
            </a:r>
            <a:r>
              <a:rPr lang="fr-FR" sz="1500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permis de mieux cerner la question du genre dans le Bassin du Congo et de formuler des </a:t>
            </a:r>
            <a:r>
              <a:rPr lang="fr-FR" sz="1500" b="1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recommandations stratégiques susceptibles d’apporter </a:t>
            </a:r>
            <a:r>
              <a:rPr lang="fr-FR" sz="1400" b="1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fr-FR" sz="1600" b="1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changeme</a:t>
            </a:r>
            <a:r>
              <a:rPr lang="fr-FR" sz="1400" b="1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 </a:t>
            </a:r>
            <a:r>
              <a:rPr lang="fr-FR" sz="1500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 niveau local, national (RDC) et régional ...</a:t>
            </a:r>
            <a:endParaRPr lang="en-US" sz="1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Espace réservé du contenu 7">
            <a:extLst>
              <a:ext uri="{FF2B5EF4-FFF2-40B4-BE49-F238E27FC236}">
                <a16:creationId xmlns:a16="http://schemas.microsoft.com/office/drawing/2014/main" id="{B9C32A64-6304-4742-BCCF-2E3D12B0AF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2501892"/>
              </p:ext>
            </p:extLst>
          </p:nvPr>
        </p:nvGraphicFramePr>
        <p:xfrm>
          <a:off x="395536" y="1293984"/>
          <a:ext cx="7920880" cy="4223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8477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43000"/>
          </a:xfrm>
        </p:spPr>
        <p:txBody>
          <a:bodyPr/>
          <a:lstStyle/>
          <a:p>
            <a:r>
              <a:rPr lang="en-IN" sz="2400" spc="-1" dirty="0">
                <a:latin typeface="Corbel" panose="020B0503020204020204" pitchFamily="34" charset="0"/>
              </a:rPr>
              <a:t>Innovation #2 : </a:t>
            </a:r>
            <a:r>
              <a:rPr lang="fr-FR" sz="2400" b="1" dirty="0">
                <a:latin typeface="Corbel" panose="020B0503020204020204" pitchFamily="34" charset="0"/>
              </a:rPr>
              <a:t>Méthodologies statistiques qui promeuvent les approches paritaires dans la production des résultats</a:t>
            </a:r>
            <a:endParaRPr lang="en-US" sz="2400" b="1" dirty="0">
              <a:latin typeface="Corbel" panose="020B0503020204020204" pitchFamily="34" charset="0"/>
            </a:endParaRPr>
          </a:p>
        </p:txBody>
      </p:sp>
      <p:pic>
        <p:nvPicPr>
          <p:cNvPr id="7" name="Espace réservé du contenu 6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44" y="1248878"/>
            <a:ext cx="5256584" cy="34655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" name="Imag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455" y="1259632"/>
            <a:ext cx="3192025" cy="16839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2" name="Titre 1"/>
          <p:cNvSpPr txBox="1">
            <a:spLocks/>
          </p:cNvSpPr>
          <p:nvPr/>
        </p:nvSpPr>
        <p:spPr bwMode="auto">
          <a:xfrm>
            <a:off x="179512" y="4953785"/>
            <a:ext cx="8784976" cy="1807209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400" dirty="0">
                <a:latin typeface="Corbel" panose="020B0503020204020204" pitchFamily="34" charset="0"/>
              </a:rPr>
              <a:t>Développement des questions de recherche: </a:t>
            </a:r>
            <a:r>
              <a:rPr lang="fr-FR" sz="1400" dirty="0">
                <a:latin typeface="Corbel" panose="020B0503020204020204" pitchFamily="34" charset="0"/>
              </a:rPr>
              <a:t>basées sur les données sexospécifiques</a:t>
            </a:r>
          </a:p>
          <a:p>
            <a:pPr algn="l"/>
            <a:r>
              <a:rPr lang="fr-FR" sz="2400" dirty="0">
                <a:latin typeface="Corbel" panose="020B0503020204020204" pitchFamily="34" charset="0"/>
              </a:rPr>
              <a:t>Echantillonnage : </a:t>
            </a:r>
            <a:r>
              <a:rPr lang="fr-FR" sz="2000" dirty="0">
                <a:latin typeface="Corbel" panose="020B0503020204020204" pitchFamily="34" charset="0"/>
              </a:rPr>
              <a:t>Choix raisonné pour impliquer les femmes dans l’échantillon</a:t>
            </a:r>
            <a:endParaRPr lang="fr-FR" sz="2400" dirty="0">
              <a:latin typeface="Corbel" panose="020B0503020204020204" pitchFamily="34" charset="0"/>
            </a:endParaRPr>
          </a:p>
          <a:p>
            <a:pPr algn="l"/>
            <a:r>
              <a:rPr lang="fr-FR" sz="2400" dirty="0">
                <a:latin typeface="Corbel" panose="020B0503020204020204" pitchFamily="34" charset="0"/>
              </a:rPr>
              <a:t>Analyses des données : </a:t>
            </a:r>
            <a:r>
              <a:rPr lang="fr-FR" sz="2000" dirty="0">
                <a:latin typeface="Corbel" panose="020B0503020204020204" pitchFamily="34" charset="0"/>
              </a:rPr>
              <a:t>Utilisation des outils sexospécifiques</a:t>
            </a:r>
          </a:p>
          <a:p>
            <a:r>
              <a:rPr lang="fr-FR" sz="2400" dirty="0">
                <a:latin typeface="Corbel" panose="020B0503020204020204" pitchFamily="34" charset="0"/>
              </a:rPr>
              <a:t>Production des résultats : </a:t>
            </a:r>
            <a:r>
              <a:rPr lang="fr-FR" sz="2400" b="1" dirty="0">
                <a:latin typeface="Corbel" panose="020B0503020204020204" pitchFamily="34" charset="0"/>
              </a:rPr>
              <a:t>Résultats sensibles au genre</a:t>
            </a:r>
            <a:endParaRPr lang="en-US" sz="2000" b="1" dirty="0">
              <a:latin typeface="Corbel" panose="020B0503020204020204" pitchFamily="34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0455" y="2943603"/>
            <a:ext cx="3237688" cy="199592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87129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68952" cy="1152128"/>
          </a:xfrm>
        </p:spPr>
        <p:txBody>
          <a:bodyPr/>
          <a:lstStyle/>
          <a:p>
            <a:br>
              <a:rPr lang="en-IN" spc="-1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</a:br>
            <a:r>
              <a:rPr lang="en-IN" sz="2400" spc="-1" dirty="0">
                <a:latin typeface="Corbel" panose="020B0503020204020204" pitchFamily="34" charset="0"/>
              </a:rPr>
              <a:t>Innovation #3 : </a:t>
            </a:r>
            <a:r>
              <a:rPr lang="fr-FR" sz="2400" b="1" spc="-1" dirty="0">
                <a:latin typeface="Corbel" panose="020B0503020204020204" pitchFamily="34" charset="0"/>
              </a:rPr>
              <a:t>Un système d’information des questions transversales Genre sur le nexus CEMiC dans le Bassin du Congo</a:t>
            </a:r>
            <a:br>
              <a:rPr lang="fr-FR" sz="2400" b="1" spc="-1" dirty="0">
                <a:latin typeface="Corbel" panose="020B0503020204020204" pitchFamily="34" charset="0"/>
              </a:rPr>
            </a:br>
            <a:r>
              <a:rPr lang="fr-FR" sz="1600" b="1" spc="-1" dirty="0">
                <a:latin typeface="Corbel" panose="020B0503020204020204" pitchFamily="34" charset="0"/>
                <a:hlinkClick r:id="rId2"/>
              </a:rPr>
              <a:t>https://www.mdpi.com/2071-1050/13/16/9323</a:t>
            </a:r>
            <a:r>
              <a:rPr lang="fr-FR" sz="1600" b="1" spc="-1" dirty="0">
                <a:latin typeface="Corbel" panose="020B0503020204020204" pitchFamily="34" charset="0"/>
              </a:rPr>
              <a:t> </a:t>
            </a:r>
            <a:br>
              <a:rPr lang="en-IN" sz="2400" spc="-1" dirty="0">
                <a:solidFill>
                  <a:srgbClr val="FFFFFF"/>
                </a:solidFill>
                <a:latin typeface="Arial"/>
              </a:rPr>
            </a:br>
            <a:endParaRPr lang="en-US" dirty="0"/>
          </a:p>
        </p:txBody>
      </p:sp>
      <p:pic>
        <p:nvPicPr>
          <p:cNvPr id="13" name="Picture 2" descr="https://www.mdpi.com/sustainability/sustainability-13-09323/article_deploy/html/images/sustainability-13-09323-g007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134" y="1268760"/>
            <a:ext cx="4914354" cy="2232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s://www.mdpi.com/sustainability/sustainability-13-09323/article_deploy/html/images/sustainability-13-09323-g01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62" y="1268760"/>
            <a:ext cx="3910272" cy="4248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s://www.mdpi.com/sustainability/sustainability-13-09323/article_deploy/html/images/sustainability-13-09323-g01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134" y="3448524"/>
            <a:ext cx="4914354" cy="20687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39862" y="5575126"/>
            <a:ext cx="8824626" cy="1248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1600" dirty="0">
                <a:solidFill>
                  <a:schemeClr val="tx1"/>
                </a:solidFill>
                <a:latin typeface="Corbel" panose="020B0503020204020204" pitchFamily="34" charset="0"/>
              </a:rPr>
              <a:t>Ce système d'information peut être utilisé pour élaborer les scénarios nécessaires susceptibles de relever </a:t>
            </a:r>
            <a:r>
              <a:rPr lang="fr-FR" sz="1600" b="1" dirty="0">
                <a:solidFill>
                  <a:schemeClr val="tx1"/>
                </a:solidFill>
                <a:latin typeface="Corbel" panose="020B0503020204020204" pitchFamily="34" charset="0"/>
              </a:rPr>
              <a:t>les défis liés au genre, au changement climatique et au développement inclusif et résilient</a:t>
            </a:r>
            <a:r>
              <a:rPr lang="fr-FR" sz="1600" dirty="0">
                <a:solidFill>
                  <a:schemeClr val="tx1"/>
                </a:solidFill>
                <a:latin typeface="Corbel" panose="020B0503020204020204" pitchFamily="34" charset="0"/>
              </a:rPr>
              <a:t>, tout en soutenant les domaines politiques clés et les stratégies visant à favoriser la participation effective des parties prenantes pour assurer le </a:t>
            </a:r>
            <a:r>
              <a:rPr lang="fr-FR" sz="1600" b="1" dirty="0">
                <a:solidFill>
                  <a:schemeClr val="tx1"/>
                </a:solidFill>
                <a:latin typeface="Corbel" panose="020B0503020204020204" pitchFamily="34" charset="0"/>
              </a:rPr>
              <a:t>bien-être des hommes et des femmes</a:t>
            </a:r>
            <a:r>
              <a:rPr lang="fr-FR" sz="1600" dirty="0">
                <a:solidFill>
                  <a:schemeClr val="tx1"/>
                </a:solidFill>
                <a:latin typeface="Corbel" panose="020B0503020204020204" pitchFamily="34" charset="0"/>
              </a:rPr>
              <a:t>, ...</a:t>
            </a:r>
            <a:endParaRPr lang="en-US" sz="1600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806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12594</TotalTime>
  <Words>274</Words>
  <Application>Microsoft Office PowerPoint</Application>
  <PresentationFormat>Affichage à l'écran (4:3)</PresentationFormat>
  <Paragraphs>14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Corbel</vt:lpstr>
      <vt:lpstr>Palatino Linotype</vt:lpstr>
      <vt:lpstr>Office Theme</vt:lpstr>
      <vt:lpstr>Présentation PowerPoint</vt:lpstr>
      <vt:lpstr>Innovation #1 : Quatre outils d’analyse sexospécifique contextualisés et testés dans l’analyse transversale genre sur le nexus CEMiC </vt:lpstr>
      <vt:lpstr>Innovation #2 : Méthodologies statistiques qui promeuvent les approches paritaires dans la production des résultats</vt:lpstr>
      <vt:lpstr> Innovation #3 : Un système d’information des questions transversales Genre sur le nexus CEMiC dans le Bassin du Congo https://www.mdpi.com/2071-1050/13/16/9323  </vt:lpstr>
    </vt:vector>
  </TitlesOfParts>
  <Company>RU-IWR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-A Physically based approach to the  Pitman model calibration for the Congo basin -</dc:title>
  <dc:creator>CRREBaC</dc:creator>
  <cp:lastModifiedBy>Emmanuel-Tsadok N. Mihaha</cp:lastModifiedBy>
  <cp:revision>1507</cp:revision>
  <cp:lastPrinted>2018-03-17T08:44:49Z</cp:lastPrinted>
  <dcterms:created xsi:type="dcterms:W3CDTF">2010-09-20T18:39:49Z</dcterms:created>
  <dcterms:modified xsi:type="dcterms:W3CDTF">2021-12-04T14:20:01Z</dcterms:modified>
</cp:coreProperties>
</file>