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684" r:id="rId2"/>
    <p:sldId id="685" r:id="rId3"/>
    <p:sldId id="687" r:id="rId4"/>
    <p:sldId id="688" r:id="rId5"/>
    <p:sldId id="689" r:id="rId6"/>
  </p:sldIdLst>
  <p:sldSz cx="9144000" cy="6858000" type="screen4x3"/>
  <p:notesSz cx="7053263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0DA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4075" autoAdjust="0"/>
  </p:normalViewPr>
  <p:slideViewPr>
    <p:cSldViewPr>
      <p:cViewPr varScale="1">
        <p:scale>
          <a:sx n="81" d="100"/>
          <a:sy n="81" d="100"/>
        </p:scale>
        <p:origin x="15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201" cy="466098"/>
          </a:xfrm>
          <a:prstGeom prst="rect">
            <a:avLst/>
          </a:prstGeom>
        </p:spPr>
        <p:txBody>
          <a:bodyPr vert="horz" lIns="92391" tIns="46195" rIns="92391" bIns="4619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463" y="0"/>
            <a:ext cx="3056201" cy="466098"/>
          </a:xfrm>
          <a:prstGeom prst="rect">
            <a:avLst/>
          </a:prstGeom>
        </p:spPr>
        <p:txBody>
          <a:bodyPr vert="horz" lIns="92391" tIns="46195" rIns="92391" bIns="4619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61E3552-E6FD-4C28-9374-6A4510CC3882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1396"/>
            <a:ext cx="3056201" cy="466098"/>
          </a:xfrm>
          <a:prstGeom prst="rect">
            <a:avLst/>
          </a:prstGeom>
        </p:spPr>
        <p:txBody>
          <a:bodyPr vert="horz" lIns="92391" tIns="46195" rIns="92391" bIns="4619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463" y="8841396"/>
            <a:ext cx="3056201" cy="466098"/>
          </a:xfrm>
          <a:prstGeom prst="rect">
            <a:avLst/>
          </a:prstGeom>
        </p:spPr>
        <p:txBody>
          <a:bodyPr vert="horz" lIns="92391" tIns="46195" rIns="92391" bIns="4619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EC9D735-4368-4646-ADC5-850E8BEF3C6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9777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201" cy="466098"/>
          </a:xfrm>
          <a:prstGeom prst="rect">
            <a:avLst/>
          </a:prstGeom>
        </p:spPr>
        <p:txBody>
          <a:bodyPr vert="horz" lIns="93490" tIns="46745" rIns="93490" bIns="4674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463" y="0"/>
            <a:ext cx="3056201" cy="466098"/>
          </a:xfrm>
          <a:prstGeom prst="rect">
            <a:avLst/>
          </a:prstGeom>
        </p:spPr>
        <p:txBody>
          <a:bodyPr vert="horz" lIns="93490" tIns="46745" rIns="93490" bIns="4674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361A3AC-7DA7-49E4-9EE4-6C7AF1AEA2F5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6913"/>
            <a:ext cx="4652963" cy="3490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0" tIns="46745" rIns="93490" bIns="46745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648" y="4421501"/>
            <a:ext cx="5641970" cy="4190059"/>
          </a:xfrm>
          <a:prstGeom prst="rect">
            <a:avLst/>
          </a:prstGeom>
        </p:spPr>
        <p:txBody>
          <a:bodyPr vert="horz" lIns="93490" tIns="46745" rIns="93490" bIns="46745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1396"/>
            <a:ext cx="3056201" cy="466098"/>
          </a:xfrm>
          <a:prstGeom prst="rect">
            <a:avLst/>
          </a:prstGeom>
        </p:spPr>
        <p:txBody>
          <a:bodyPr vert="horz" lIns="93490" tIns="46745" rIns="93490" bIns="4674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463" y="8841396"/>
            <a:ext cx="3056201" cy="466098"/>
          </a:xfrm>
          <a:prstGeom prst="rect">
            <a:avLst/>
          </a:prstGeom>
        </p:spPr>
        <p:txBody>
          <a:bodyPr vert="horz" lIns="93490" tIns="46745" rIns="93490" bIns="4674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73F9D30-7992-4FE2-9777-15506C41D99B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8302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2C227-9845-4021-98F0-0C6D2DC60CBD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2FFA8-DF67-4C47-B66C-2D90EB6B066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8EF60-7350-49E0-A246-4BA52F6C77C9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1BE9A-4E52-44F3-91EB-A1CBA3301F9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B41F0-7CA3-43FD-9DCF-B04718BA703F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7A71A-4B88-4D0C-A674-6AE623C3B5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BC84D-BD9C-4F5D-B6EB-D522121B783A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2FCE2-E898-4418-A7F5-4ADBCF725C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93DA-9F60-4147-9500-72E328E17F81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EF652-2CB0-4E5B-9501-07DC512C936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95B1E-D178-4610-885E-F2166D071BC9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37BAE-11C9-486E-B65F-591894D9F2C6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AFDAA-147D-4B3F-870A-402625B143F2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4B77-F813-4E9C-B693-AF33F5A299A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50CE8-BC7C-4979-960C-A51467ECD484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8CB7B-22CA-4C5F-B428-A127C85C42C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3EE30-D2E9-4094-8692-9A2B9D7CFD0E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CF8F1-75BB-4169-8CFA-B9E4470E95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434B0-0E35-4B30-9FCC-E980DF1399B9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AB5E9-1B1A-46F4-8143-7A01C6A07DD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5F48D-3ADA-4774-8B58-E6C44DCDE34C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6205E-B8E4-4F5A-A93F-D3992746425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98CEC-716B-4E75-9C6A-98FE1D0ADA47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2DD67-A0A3-4D26-917A-0DA22F638A1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CF002-9C6D-475D-931C-396BE711E594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FDCF9-AAE9-477F-8468-DF9691F97EB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87703A-2A72-40D9-A817-599F8205A17B}" type="datetimeFigureOut">
              <a:rPr lang="en-US"/>
              <a:pPr>
                <a:defRPr/>
              </a:pPr>
              <a:t>12/5/2021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21DB2CC-1BAC-4B7E-B808-3A77EF7D6F2D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96" y="-3725"/>
            <a:ext cx="7751204" cy="15538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6398" y="2663210"/>
            <a:ext cx="7751204" cy="66805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Jour 1 : </a:t>
            </a:r>
            <a:r>
              <a:rPr lang="fr-F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Changements apportés par le projet</a:t>
            </a:r>
            <a:endParaRPr lang="fr-FR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8823" y="3576559"/>
            <a:ext cx="8119756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b="1" dirty="0">
                <a:solidFill>
                  <a:schemeClr val="bg1">
                    <a:lumMod val="65000"/>
                  </a:schemeClr>
                </a:solidFill>
                <a:latin typeface="Corbel" panose="020B0503020204020204" pitchFamily="34" charset="0"/>
              </a:rPr>
              <a:t>GERER LES INTERACTIONS ENTRE LES MIGRATIONS ET LES CONFLITS DUS AUX CHANGEMENTS CLIMATIQUES ET A L’EAU EN VUE DE RENFORCER LA RESILIENCE DES COMMUNAUTES DANS LE BASSIN DU CONGO</a:t>
            </a:r>
            <a:endParaRPr lang="fr-FR" sz="600" b="1" dirty="0">
              <a:solidFill>
                <a:schemeClr val="bg1">
                  <a:lumMod val="65000"/>
                </a:schemeClr>
              </a:solidFill>
              <a:latin typeface="Corbel" panose="020B0503020204020204" pitchFamily="34" charset="0"/>
            </a:endParaRPr>
          </a:p>
          <a:p>
            <a:pPr algn="ctr"/>
            <a:r>
              <a:rPr lang="fr-FR" sz="1100" dirty="0">
                <a:solidFill>
                  <a:schemeClr val="bg1">
                    <a:lumMod val="65000"/>
                  </a:schemeClr>
                </a:solidFill>
                <a:latin typeface="Palatino Linotype" panose="02040502050505030304" pitchFamily="18" charset="0"/>
              </a:rPr>
              <a:t>Projet CRDI, Subvention N° 108976-001</a:t>
            </a:r>
          </a:p>
        </p:txBody>
      </p:sp>
      <p:sp>
        <p:nvSpPr>
          <p:cNvPr id="10" name="Rectangle 9"/>
          <p:cNvSpPr/>
          <p:nvPr/>
        </p:nvSpPr>
        <p:spPr>
          <a:xfrm>
            <a:off x="899592" y="1662937"/>
            <a:ext cx="67651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2400" b="1" spc="-1" dirty="0">
                <a:latin typeface="Corbel" panose="020B0503020204020204" pitchFamily="34" charset="0"/>
              </a:rPr>
              <a:t>Atelier Final </a:t>
            </a:r>
            <a:r>
              <a:rPr lang="fr-FR" sz="2400" b="1" spc="-1" dirty="0">
                <a:latin typeface="Corbel" panose="020B0503020204020204" pitchFamily="34" charset="0"/>
              </a:rPr>
              <a:t>d’Apprentissage</a:t>
            </a:r>
            <a:r>
              <a:rPr lang="en-IN" sz="2400" b="1" spc="-1" dirty="0">
                <a:latin typeface="Corbel" panose="020B0503020204020204" pitchFamily="34" charset="0"/>
              </a:rPr>
              <a:t> entre pairs- GAL</a:t>
            </a:r>
            <a:endParaRPr lang="fr-FR" sz="2400" b="1" dirty="0">
              <a:latin typeface="Corbel" panose="020B0503020204020204" pitchFamily="34" charset="0"/>
            </a:endParaRPr>
          </a:p>
        </p:txBody>
      </p:sp>
      <p:pic>
        <p:nvPicPr>
          <p:cNvPr id="11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427" y="4985935"/>
            <a:ext cx="1512168" cy="43492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652621" y="6051954"/>
            <a:ext cx="6012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000" b="1" spc="-1" dirty="0">
                <a:latin typeface="Corbel" panose="020B0503020204020204" pitchFamily="34" charset="0"/>
              </a:rPr>
              <a:t>Décembre 2021</a:t>
            </a:r>
            <a:endParaRPr lang="fr-FR" sz="2000" b="1" dirty="0">
              <a:latin typeface="Corbel" panose="020B0503020204020204" pitchFamily="34" charset="0"/>
            </a:endParaRPr>
          </a:p>
        </p:txBody>
      </p:sp>
      <p:pic>
        <p:nvPicPr>
          <p:cNvPr id="3074" name="Picture 2" descr="Identité visuelle et image de marque du CRDI | CRDI - Centre de recherches  pour le développement internationa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490" y="4840484"/>
            <a:ext cx="1630892" cy="78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641" y="4871968"/>
            <a:ext cx="623838" cy="587200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595" y="4806382"/>
            <a:ext cx="1508506" cy="78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973" y="4867831"/>
            <a:ext cx="677647" cy="53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0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68883" y="170249"/>
            <a:ext cx="8568952" cy="648072"/>
          </a:xfrm>
        </p:spPr>
        <p:txBody>
          <a:bodyPr/>
          <a:lstStyle/>
          <a:p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Niveau</a:t>
            </a:r>
            <a:r>
              <a:rPr lang="en-IN" sz="3200" b="1" spc="-1" dirty="0">
                <a:latin typeface="Corbel" panose="020B0503020204020204" pitchFamily="34" charset="0"/>
                <a:ea typeface="DejaVu Sans"/>
              </a:rPr>
              <a:t> I. </a:t>
            </a: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Équipe</a:t>
            </a:r>
            <a:r>
              <a:rPr lang="en-IN" sz="3200" b="1" spc="-1" dirty="0">
                <a:latin typeface="Corbel" panose="020B0503020204020204" pitchFamily="34" charset="0"/>
                <a:ea typeface="DejaVu Sans"/>
              </a:rPr>
              <a:t> de </a:t>
            </a: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recherche </a:t>
            </a:r>
            <a:br>
              <a:rPr lang="en-IN" sz="3200" b="1" spc="-1" dirty="0">
                <a:latin typeface="Corbel" panose="020B0503020204020204" pitchFamily="34" charset="0"/>
                <a:ea typeface="DejaVu Sans"/>
              </a:rPr>
            </a:br>
            <a:endParaRPr lang="en-US" sz="2400" b="1" spc="-1" dirty="0">
              <a:latin typeface="Corbel" panose="020B0503020204020204" pitchFamily="34" charset="0"/>
              <a:ea typeface="DejaVu Sans"/>
            </a:endParaRPr>
          </a:p>
        </p:txBody>
      </p:sp>
      <p:pic>
        <p:nvPicPr>
          <p:cNvPr id="24" name="Espace réservé du contenu 2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0"/>
          <a:stretch/>
        </p:blipFill>
        <p:spPr bwMode="auto">
          <a:xfrm>
            <a:off x="5963483" y="818321"/>
            <a:ext cx="3155542" cy="213478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6" name="Image 2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7" t="7115" r="6474" b="37659"/>
          <a:stretch/>
        </p:blipFill>
        <p:spPr bwMode="auto">
          <a:xfrm>
            <a:off x="187693" y="818321"/>
            <a:ext cx="6084894" cy="21382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9" name="Titre 1"/>
          <p:cNvSpPr txBox="1">
            <a:spLocks/>
          </p:cNvSpPr>
          <p:nvPr/>
        </p:nvSpPr>
        <p:spPr bwMode="auto">
          <a:xfrm>
            <a:off x="159217" y="3140968"/>
            <a:ext cx="8766130" cy="2232247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br>
              <a:rPr lang="en-IN" spc="-1" dirty="0">
                <a:solidFill>
                  <a:schemeClr val="bg1">
                    <a:lumMod val="50000"/>
                  </a:schemeClr>
                </a:solidFill>
                <a:latin typeface="Corbel" panose="020B0503020204020204" pitchFamily="34" charset="0"/>
              </a:rPr>
            </a:br>
            <a:r>
              <a:rPr lang="fr-FR" sz="1800" spc="-1" dirty="0">
                <a:latin typeface="Corbel" panose="020B0503020204020204" pitchFamily="34" charset="0"/>
              </a:rPr>
              <a:t>Les </a:t>
            </a:r>
            <a:r>
              <a:rPr lang="fr-FR" sz="1800" b="1" spc="-1" dirty="0">
                <a:latin typeface="Corbel" panose="020B0503020204020204" pitchFamily="34" charset="0"/>
              </a:rPr>
              <a:t>capacités</a:t>
            </a:r>
            <a:r>
              <a:rPr lang="fr-FR" sz="1800" spc="-1" dirty="0">
                <a:latin typeface="Corbel" panose="020B0503020204020204" pitchFamily="34" charset="0"/>
              </a:rPr>
              <a:t> des chercheurs-</a:t>
            </a:r>
            <a:r>
              <a:rPr lang="fr-FR" sz="1800" spc="-1" dirty="0" err="1">
                <a:latin typeface="Corbel" panose="020B0503020204020204" pitchFamily="34" charset="0"/>
              </a:rPr>
              <a:t>res</a:t>
            </a:r>
            <a:r>
              <a:rPr lang="fr-FR" sz="1800" spc="-1" dirty="0">
                <a:latin typeface="Corbel" panose="020B0503020204020204" pitchFamily="34" charset="0"/>
              </a:rPr>
              <a:t> et membres directement impliqués dans le projet </a:t>
            </a:r>
            <a:r>
              <a:rPr lang="fr-FR" sz="1800" b="1" spc="-1" dirty="0">
                <a:latin typeface="Corbel" panose="020B0503020204020204" pitchFamily="34" charset="0"/>
              </a:rPr>
              <a:t>(18) </a:t>
            </a:r>
            <a:r>
              <a:rPr lang="fr-FR" sz="1800" spc="-1" dirty="0">
                <a:latin typeface="Corbel" panose="020B0503020204020204" pitchFamily="34" charset="0"/>
              </a:rPr>
              <a:t>ont été </a:t>
            </a:r>
            <a:r>
              <a:rPr lang="fr-FR" sz="1800" b="1" spc="-1" dirty="0">
                <a:latin typeface="Corbel" panose="020B0503020204020204" pitchFamily="34" charset="0"/>
              </a:rPr>
              <a:t>renforcées</a:t>
            </a:r>
            <a:r>
              <a:rPr lang="fr-FR" sz="1800" spc="-1" dirty="0">
                <a:latin typeface="Corbel" panose="020B0503020204020204" pitchFamily="34" charset="0"/>
              </a:rPr>
              <a:t> sur l’utilisation des outils sexospécifiques dans </a:t>
            </a:r>
            <a:r>
              <a:rPr lang="fr-FR" sz="1800" b="1" spc="-1" dirty="0">
                <a:latin typeface="Corbel" panose="020B0503020204020204" pitchFamily="34" charset="0"/>
              </a:rPr>
              <a:t>l’élaboration et la mise en œuvre de projets  de recherche</a:t>
            </a:r>
            <a:r>
              <a:rPr lang="fr-FR" sz="1800" spc="-1" dirty="0">
                <a:latin typeface="Corbel" panose="020B0503020204020204" pitchFamily="34" charset="0"/>
              </a:rPr>
              <a:t> : Approche du processus de vulnérabilité basée sur le genre et d’adaptation au changement climatique </a:t>
            </a:r>
            <a:r>
              <a:rPr lang="fr-FR" sz="1800" b="1" spc="-1" dirty="0">
                <a:latin typeface="Corbel" panose="020B0503020204020204" pitchFamily="34" charset="0"/>
              </a:rPr>
              <a:t>(CVCA)</a:t>
            </a:r>
            <a:r>
              <a:rPr lang="fr-FR" sz="1800" spc="-1" dirty="0">
                <a:latin typeface="Corbel" panose="020B0503020204020204" pitchFamily="34" charset="0"/>
              </a:rPr>
              <a:t>, le cadre d’analyse genre de Harvard </a:t>
            </a:r>
            <a:r>
              <a:rPr lang="fr-FR" sz="1800" b="1" spc="-1" dirty="0">
                <a:latin typeface="Corbel" panose="020B0503020204020204" pitchFamily="34" charset="0"/>
              </a:rPr>
              <a:t>(CH)</a:t>
            </a:r>
            <a:r>
              <a:rPr lang="fr-FR" sz="1800" spc="-1" dirty="0">
                <a:latin typeface="Corbel" panose="020B0503020204020204" pitchFamily="34" charset="0"/>
              </a:rPr>
              <a:t>,</a:t>
            </a:r>
            <a:r>
              <a:rPr lang="fr-FR" sz="1800" b="1" spc="-1" dirty="0">
                <a:latin typeface="Corbel" panose="020B0503020204020204" pitchFamily="34" charset="0"/>
              </a:rPr>
              <a:t> </a:t>
            </a:r>
            <a:r>
              <a:rPr lang="fr-FR" sz="1800" spc="-1" dirty="0">
                <a:latin typeface="Corbel" panose="020B0503020204020204" pitchFamily="34" charset="0"/>
              </a:rPr>
              <a:t>le cadre d’Analyse Socio-Economique basée sur le Genre </a:t>
            </a:r>
            <a:r>
              <a:rPr lang="fr-FR" sz="1800" b="1" spc="-1" dirty="0">
                <a:latin typeface="Corbel" panose="020B0503020204020204" pitchFamily="34" charset="0"/>
              </a:rPr>
              <a:t>(ASEG)</a:t>
            </a:r>
            <a:r>
              <a:rPr lang="fr-FR" sz="1800" spc="-1" dirty="0">
                <a:latin typeface="Corbel" panose="020B0503020204020204" pitchFamily="34" charset="0"/>
              </a:rPr>
              <a:t>, la Matrice Analytique Genre </a:t>
            </a:r>
            <a:r>
              <a:rPr lang="fr-FR" sz="1800" b="1" spc="-1" dirty="0">
                <a:latin typeface="Corbel" panose="020B0503020204020204" pitchFamily="34" charset="0"/>
              </a:rPr>
              <a:t>(M@G</a:t>
            </a:r>
            <a:r>
              <a:rPr lang="fr-FR" sz="2000" spc="-1" dirty="0">
                <a:latin typeface="Corbel" panose="020B0503020204020204" pitchFamily="34" charset="0"/>
              </a:rPr>
              <a:t>), Outil des </a:t>
            </a:r>
            <a:r>
              <a:rPr lang="fr-FR" sz="2000" b="1" spc="-1" dirty="0">
                <a:latin typeface="Corbel" panose="020B0503020204020204" pitchFamily="34" charset="0"/>
              </a:rPr>
              <a:t>besoins pratiques et orientations stratégiques en matière de genre</a:t>
            </a:r>
            <a:br>
              <a:rPr lang="en-IN" sz="3200" b="1" spc="-1" dirty="0">
                <a:solidFill>
                  <a:srgbClr val="FFFFFF"/>
                </a:solidFill>
                <a:latin typeface="Arial"/>
                <a:ea typeface="DejaVu Sans"/>
              </a:rPr>
            </a:b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 </a:t>
            </a:r>
            <a:br>
              <a:rPr lang="en-IN" sz="3200" b="1" spc="-1" dirty="0">
                <a:latin typeface="Corbel" panose="020B0503020204020204" pitchFamily="34" charset="0"/>
                <a:ea typeface="DejaVu Sans"/>
              </a:rPr>
            </a:br>
            <a:endParaRPr lang="en-US" sz="3200" b="1" spc="-1" dirty="0">
              <a:latin typeface="Corbel" panose="020B0503020204020204" pitchFamily="34" charset="0"/>
              <a:ea typeface="DejaVu Sans"/>
            </a:endParaRPr>
          </a:p>
        </p:txBody>
      </p:sp>
      <p:sp>
        <p:nvSpPr>
          <p:cNvPr id="30" name="Titre 1"/>
          <p:cNvSpPr txBox="1">
            <a:spLocks/>
          </p:cNvSpPr>
          <p:nvPr/>
        </p:nvSpPr>
        <p:spPr bwMode="auto">
          <a:xfrm>
            <a:off x="158305" y="5389830"/>
            <a:ext cx="8767041" cy="742371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spc="-1" dirty="0">
                <a:latin typeface="Corbel" panose="020B0503020204020204" pitchFamily="34" charset="0"/>
                <a:ea typeface="DejaVu Sans"/>
              </a:rPr>
              <a:t>Les </a:t>
            </a:r>
            <a:r>
              <a:rPr lang="fr-FR" sz="1800" b="1" spc="-1" dirty="0">
                <a:latin typeface="Corbel" panose="020B0503020204020204" pitchFamily="34" charset="0"/>
                <a:ea typeface="DejaVu Sans"/>
              </a:rPr>
              <a:t>habitudes</a:t>
            </a:r>
            <a:r>
              <a:rPr lang="fr-FR" sz="1800" spc="-1" dirty="0">
                <a:latin typeface="Corbel" panose="020B0503020204020204" pitchFamily="34" charset="0"/>
                <a:ea typeface="DejaVu Sans"/>
              </a:rPr>
              <a:t> et les </a:t>
            </a:r>
            <a:r>
              <a:rPr lang="fr-FR" sz="1800" b="1" spc="-1" dirty="0">
                <a:latin typeface="Corbel" panose="020B0503020204020204" pitchFamily="34" charset="0"/>
                <a:ea typeface="DejaVu Sans"/>
              </a:rPr>
              <a:t>paradigmes</a:t>
            </a:r>
            <a:r>
              <a:rPr lang="fr-FR" sz="1800" spc="-1" dirty="0">
                <a:latin typeface="Corbel" panose="020B0503020204020204" pitchFamily="34" charset="0"/>
                <a:ea typeface="DejaVu Sans"/>
              </a:rPr>
              <a:t> (répartition des taches,…) en matière du genre ont été changées grâce à des apprentissages et exploitation des outils </a:t>
            </a:r>
            <a:endParaRPr lang="fr-FR" sz="2000" spc="-1" dirty="0">
              <a:latin typeface="Corbel" panose="020B0503020204020204" pitchFamily="34" charset="0"/>
              <a:ea typeface="DejaVu Sans"/>
            </a:endParaRPr>
          </a:p>
        </p:txBody>
      </p:sp>
      <p:sp>
        <p:nvSpPr>
          <p:cNvPr id="31" name="Titre 1"/>
          <p:cNvSpPr txBox="1">
            <a:spLocks/>
          </p:cNvSpPr>
          <p:nvPr/>
        </p:nvSpPr>
        <p:spPr bwMode="auto">
          <a:xfrm>
            <a:off x="158306" y="6115629"/>
            <a:ext cx="8767330" cy="625739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spc="-1" dirty="0">
                <a:latin typeface="Corbel" panose="020B0503020204020204" pitchFamily="34" charset="0"/>
                <a:ea typeface="DejaVu Sans"/>
              </a:rPr>
              <a:t>Elaboration de </a:t>
            </a:r>
            <a:r>
              <a:rPr lang="fr-FR" sz="1800" b="1" spc="-1" dirty="0">
                <a:latin typeface="Corbel" panose="020B0503020204020204" pitchFamily="34" charset="0"/>
                <a:ea typeface="DejaVu Sans"/>
              </a:rPr>
              <a:t>la stratégie Genre du CRREBaC </a:t>
            </a:r>
            <a:r>
              <a:rPr lang="fr-FR" sz="1800" spc="-1" dirty="0">
                <a:latin typeface="Corbel" panose="020B0503020204020204" pitchFamily="34" charset="0"/>
                <a:ea typeface="DejaVu Sans"/>
              </a:rPr>
              <a:t>et révision systématique du code d’Ethique et Déontologie de la Recherche sur la base des nouvelles informations en matière du genre</a:t>
            </a:r>
            <a:endParaRPr lang="fr-FR" sz="2000" spc="-1" dirty="0">
              <a:latin typeface="Corbel" panose="020B0503020204020204" pitchFamily="34" charset="0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340806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568952" cy="791418"/>
          </a:xfrm>
        </p:spPr>
        <p:txBody>
          <a:bodyPr/>
          <a:lstStyle/>
          <a:p>
            <a:pPr algn="l"/>
            <a:br>
              <a:rPr lang="en-IN" spc="-1" dirty="0">
                <a:solidFill>
                  <a:schemeClr val="bg1">
                    <a:lumMod val="50000"/>
                  </a:schemeClr>
                </a:solidFill>
                <a:latin typeface="Corbel" panose="020B0503020204020204" pitchFamily="34" charset="0"/>
              </a:rPr>
            </a:b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Niveau</a:t>
            </a:r>
            <a:r>
              <a:rPr lang="en-IN" sz="3200" b="1" spc="-1" dirty="0">
                <a:latin typeface="Corbel" panose="020B0503020204020204" pitchFamily="34" charset="0"/>
                <a:ea typeface="DejaVu Sans"/>
              </a:rPr>
              <a:t> II. </a:t>
            </a: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Communauté</a:t>
            </a:r>
            <a:br>
              <a:rPr lang="en-IN" sz="3200" b="1" spc="-1" dirty="0">
                <a:solidFill>
                  <a:srgbClr val="FFFFFF"/>
                </a:solidFill>
                <a:latin typeface="Arial"/>
                <a:ea typeface="DejaVu Sans"/>
              </a:rPr>
            </a:b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 </a:t>
            </a:r>
            <a:br>
              <a:rPr lang="en-IN" sz="3200" b="1" spc="-1" dirty="0">
                <a:latin typeface="Corbel" panose="020B0503020204020204" pitchFamily="34" charset="0"/>
                <a:ea typeface="DejaVu Sans"/>
              </a:rPr>
            </a:br>
            <a:endParaRPr lang="en-US" sz="3200" b="1" spc="-1" dirty="0">
              <a:latin typeface="Corbel" panose="020B0503020204020204" pitchFamily="34" charset="0"/>
              <a:ea typeface="DejaVu Sans"/>
            </a:endParaRP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7014"/>
          <a:stretch/>
        </p:blipFill>
        <p:spPr>
          <a:xfrm>
            <a:off x="134241" y="1070430"/>
            <a:ext cx="5062579" cy="27499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itre 1"/>
          <p:cNvSpPr txBox="1">
            <a:spLocks/>
          </p:cNvSpPr>
          <p:nvPr/>
        </p:nvSpPr>
        <p:spPr bwMode="auto">
          <a:xfrm>
            <a:off x="151948" y="4506975"/>
            <a:ext cx="8956700" cy="941061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spc="-1" dirty="0">
                <a:latin typeface="Corbel" panose="020B0503020204020204" pitchFamily="34" charset="0"/>
              </a:rPr>
              <a:t>Les </a:t>
            </a:r>
            <a:r>
              <a:rPr lang="fr-FR" sz="1800" b="1" spc="-1" dirty="0">
                <a:latin typeface="Corbel" panose="020B0503020204020204" pitchFamily="34" charset="0"/>
              </a:rPr>
              <a:t>capacités</a:t>
            </a:r>
            <a:r>
              <a:rPr lang="fr-FR" sz="1800" spc="-1" dirty="0">
                <a:latin typeface="Corbel" panose="020B0503020204020204" pitchFamily="34" charset="0"/>
              </a:rPr>
              <a:t> de </a:t>
            </a:r>
            <a:r>
              <a:rPr lang="fr-FR" sz="1800" b="1" spc="-1" dirty="0">
                <a:latin typeface="Corbel" panose="020B0503020204020204" pitchFamily="34" charset="0"/>
              </a:rPr>
              <a:t>48 institutions parties prenantes </a:t>
            </a:r>
            <a:r>
              <a:rPr lang="fr-FR" sz="1800" spc="-1" dirty="0">
                <a:latin typeface="Corbel" panose="020B0503020204020204" pitchFamily="34" charset="0"/>
              </a:rPr>
              <a:t>et</a:t>
            </a:r>
            <a:r>
              <a:rPr lang="fr-FR" sz="1800" b="1" spc="-1" dirty="0">
                <a:latin typeface="Corbel" panose="020B0503020204020204" pitchFamily="34" charset="0"/>
              </a:rPr>
              <a:t> les membres de la communauté </a:t>
            </a:r>
            <a:r>
              <a:rPr lang="fr-FR" sz="1800" spc="-1" dirty="0">
                <a:latin typeface="Corbel" panose="020B0503020204020204" pitchFamily="34" charset="0"/>
              </a:rPr>
              <a:t>(au niveau </a:t>
            </a:r>
            <a:r>
              <a:rPr lang="fr-FR" sz="1800" b="1" spc="-1" dirty="0">
                <a:latin typeface="Corbel" panose="020B0503020204020204" pitchFamily="34" charset="0"/>
              </a:rPr>
              <a:t>nationa</a:t>
            </a:r>
            <a:r>
              <a:rPr lang="fr-FR" sz="1800" spc="-1" dirty="0">
                <a:latin typeface="Corbel" panose="020B0503020204020204" pitchFamily="34" charset="0"/>
              </a:rPr>
              <a:t>l et </a:t>
            </a:r>
            <a:r>
              <a:rPr lang="fr-FR" sz="1800" b="1" spc="-1" dirty="0">
                <a:latin typeface="Corbel" panose="020B0503020204020204" pitchFamily="34" charset="0"/>
              </a:rPr>
              <a:t>local</a:t>
            </a:r>
            <a:r>
              <a:rPr lang="fr-FR" sz="1800" spc="-1" dirty="0">
                <a:latin typeface="Corbel" panose="020B0503020204020204" pitchFamily="34" charset="0"/>
              </a:rPr>
              <a:t>) ont été </a:t>
            </a:r>
            <a:r>
              <a:rPr lang="fr-FR" sz="1800" b="1" spc="-1" dirty="0">
                <a:latin typeface="Corbel" panose="020B0503020204020204" pitchFamily="34" charset="0"/>
              </a:rPr>
              <a:t>renforcées</a:t>
            </a:r>
            <a:r>
              <a:rPr lang="fr-FR" sz="1800" spc="-1" dirty="0">
                <a:latin typeface="Corbel" panose="020B0503020204020204" pitchFamily="34" charset="0"/>
              </a:rPr>
              <a:t> sur l’utilisation des outils sexospécifiques dans </a:t>
            </a:r>
            <a:r>
              <a:rPr lang="fr-FR" sz="1800" b="1" spc="-1" dirty="0">
                <a:latin typeface="Corbel" panose="020B0503020204020204" pitchFamily="34" charset="0"/>
              </a:rPr>
              <a:t>l’élaboration des stratégies </a:t>
            </a:r>
            <a:r>
              <a:rPr lang="fr-FR" sz="1800" spc="-1" dirty="0">
                <a:latin typeface="Corbel" panose="020B0503020204020204" pitchFamily="34" charset="0"/>
              </a:rPr>
              <a:t>et </a:t>
            </a:r>
            <a:r>
              <a:rPr lang="fr-FR" sz="1800" b="1" spc="-1" dirty="0">
                <a:latin typeface="Corbel" panose="020B0503020204020204" pitchFamily="34" charset="0"/>
              </a:rPr>
              <a:t>des programmes divers en matière du genre.</a:t>
            </a:r>
            <a:endParaRPr lang="en-US" sz="3200" b="1" spc="-1" dirty="0">
              <a:latin typeface="Corbel" panose="020B0503020204020204" pitchFamily="34" charset="0"/>
              <a:ea typeface="DejaVu Sans"/>
            </a:endParaRPr>
          </a:p>
        </p:txBody>
      </p:sp>
      <p:pic>
        <p:nvPicPr>
          <p:cNvPr id="6" name="Image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820" y="2227515"/>
            <a:ext cx="3839675" cy="213758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7" name="Imag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821" y="607001"/>
            <a:ext cx="3839675" cy="15978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8" name="Titre 1"/>
          <p:cNvSpPr txBox="1">
            <a:spLocks/>
          </p:cNvSpPr>
          <p:nvPr/>
        </p:nvSpPr>
        <p:spPr bwMode="auto">
          <a:xfrm>
            <a:off x="134241" y="5522189"/>
            <a:ext cx="8956700" cy="1144393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spc="-1" dirty="0">
                <a:latin typeface="Corbel" panose="020B0503020204020204" pitchFamily="34" charset="0"/>
                <a:ea typeface="DejaVu Sans"/>
              </a:rPr>
              <a:t>Les </a:t>
            </a:r>
            <a:r>
              <a:rPr lang="fr-FR" sz="1800" b="1" spc="-1" dirty="0">
                <a:latin typeface="Corbel" panose="020B0503020204020204" pitchFamily="34" charset="0"/>
                <a:ea typeface="DejaVu Sans"/>
              </a:rPr>
              <a:t>comportements liés aux inégalités de genre </a:t>
            </a:r>
            <a:r>
              <a:rPr lang="fr-FR" sz="1800" spc="-1" dirty="0">
                <a:latin typeface="Corbel" panose="020B0503020204020204" pitchFamily="34" charset="0"/>
                <a:ea typeface="DejaVu Sans"/>
              </a:rPr>
              <a:t>des ménages  (</a:t>
            </a:r>
            <a:r>
              <a:rPr lang="fr-FR" sz="1800" b="1" spc="-1" dirty="0">
                <a:latin typeface="Corbel" panose="020B0503020204020204" pitchFamily="34" charset="0"/>
                <a:ea typeface="DejaVu Sans"/>
              </a:rPr>
              <a:t>450</a:t>
            </a:r>
            <a:r>
              <a:rPr lang="fr-FR" sz="1800" spc="-1" dirty="0">
                <a:latin typeface="Corbel" panose="020B0503020204020204" pitchFamily="34" charset="0"/>
                <a:ea typeface="DejaVu Sans"/>
              </a:rPr>
              <a:t>) ont changé et les engagements ont été pris en matière d’accès à l’éducation des jeunes filles, aux ressources naturelles, au crédit,… grâce à des sessions de sensibilisation pendant les travaux de terrain </a:t>
            </a:r>
            <a:endParaRPr lang="en-US" sz="1800" spc="-1" dirty="0">
              <a:latin typeface="Corbel" panose="020B0503020204020204" pitchFamily="34" charset="0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606355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568952" cy="648072"/>
          </a:xfrm>
        </p:spPr>
        <p:txBody>
          <a:bodyPr/>
          <a:lstStyle/>
          <a:p>
            <a:br>
              <a:rPr lang="en-IN" spc="-1" dirty="0">
                <a:solidFill>
                  <a:schemeClr val="bg1">
                    <a:lumMod val="50000"/>
                  </a:schemeClr>
                </a:solidFill>
                <a:latin typeface="Corbel" panose="020B0503020204020204" pitchFamily="34" charset="0"/>
              </a:rPr>
            </a:br>
            <a:br>
              <a:rPr lang="en-IN" spc="-1" dirty="0">
                <a:solidFill>
                  <a:schemeClr val="bg1">
                    <a:lumMod val="50000"/>
                  </a:schemeClr>
                </a:solidFill>
                <a:latin typeface="Corbel" panose="020B0503020204020204" pitchFamily="34" charset="0"/>
              </a:rPr>
            </a:b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Niveau</a:t>
            </a:r>
            <a:r>
              <a:rPr lang="en-IN" sz="3200" b="1" spc="-1" dirty="0">
                <a:latin typeface="Corbel" panose="020B0503020204020204" pitchFamily="34" charset="0"/>
                <a:ea typeface="DejaVu Sans"/>
              </a:rPr>
              <a:t> III. </a:t>
            </a: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Politiques (provincial et national)</a:t>
            </a:r>
            <a:br>
              <a:rPr lang="fr-FR" sz="3200" b="1" spc="-1" dirty="0">
                <a:latin typeface="Corbel" panose="020B0503020204020204" pitchFamily="34" charset="0"/>
                <a:ea typeface="DejaVu Sans"/>
              </a:rPr>
            </a:br>
            <a:br>
              <a:rPr lang="en-IN" sz="3200" b="1" spc="-1" dirty="0">
                <a:solidFill>
                  <a:srgbClr val="FFFFFF"/>
                </a:solidFill>
                <a:latin typeface="Arial"/>
                <a:ea typeface="DejaVu Sans"/>
              </a:rPr>
            </a:b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 </a:t>
            </a:r>
            <a:br>
              <a:rPr lang="en-IN" sz="3200" b="1" spc="-1" dirty="0">
                <a:latin typeface="Corbel" panose="020B0503020204020204" pitchFamily="34" charset="0"/>
                <a:ea typeface="DejaVu Sans"/>
              </a:rPr>
            </a:br>
            <a:r>
              <a:rPr lang="en-IN" sz="3200" b="1" spc="-1" dirty="0">
                <a:latin typeface="Corbel" panose="020B0503020204020204" pitchFamily="34" charset="0"/>
                <a:ea typeface="DejaVu Sans"/>
              </a:rPr>
              <a:t>cc</a:t>
            </a:r>
            <a:endParaRPr lang="en-US" sz="3200" b="1" spc="-1" dirty="0">
              <a:latin typeface="Corbel" panose="020B0503020204020204" pitchFamily="34" charset="0"/>
              <a:ea typeface="DejaVu Sans"/>
            </a:endParaRP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6" y="1028903"/>
            <a:ext cx="4104458" cy="2549504"/>
          </a:xfrm>
          <a:ln>
            <a:solidFill>
              <a:schemeClr val="tx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938" y="1028903"/>
            <a:ext cx="4848453" cy="25411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6" y="3423610"/>
            <a:ext cx="3384376" cy="22562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itre 1"/>
          <p:cNvSpPr txBox="1">
            <a:spLocks/>
          </p:cNvSpPr>
          <p:nvPr/>
        </p:nvSpPr>
        <p:spPr bwMode="auto">
          <a:xfrm>
            <a:off x="3851920" y="3811823"/>
            <a:ext cx="5062657" cy="2664296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br>
              <a:rPr lang="en-IN" spc="-1" dirty="0">
                <a:solidFill>
                  <a:schemeClr val="bg1">
                    <a:lumMod val="50000"/>
                  </a:schemeClr>
                </a:solidFill>
                <a:latin typeface="Corbel" panose="020B0503020204020204" pitchFamily="34" charset="0"/>
              </a:rPr>
            </a:br>
            <a:br>
              <a:rPr lang="en-IN" spc="-1" dirty="0">
                <a:solidFill>
                  <a:schemeClr val="bg1">
                    <a:lumMod val="50000"/>
                  </a:schemeClr>
                </a:solidFill>
                <a:latin typeface="Corbel" panose="020B0503020204020204" pitchFamily="34" charset="0"/>
              </a:rPr>
            </a:br>
            <a:r>
              <a:rPr lang="fr-FR" sz="2000" b="1" spc="-1" dirty="0">
                <a:latin typeface="Corbel" panose="020B0503020204020204" pitchFamily="34" charset="0"/>
              </a:rPr>
              <a:t>Sensibilisation</a:t>
            </a:r>
            <a:r>
              <a:rPr lang="fr-FR" sz="2000" spc="-1" dirty="0">
                <a:latin typeface="Corbel" panose="020B0503020204020204" pitchFamily="34" charset="0"/>
              </a:rPr>
              <a:t> des organisations non gouvernementales (ONG), des </a:t>
            </a:r>
            <a:r>
              <a:rPr lang="fr-FR" sz="2000" b="1" spc="-1" dirty="0">
                <a:latin typeface="Corbel" panose="020B0503020204020204" pitchFamily="34" charset="0"/>
              </a:rPr>
              <a:t>autorités</a:t>
            </a:r>
            <a:r>
              <a:rPr lang="fr-FR" sz="2000" spc="-1" dirty="0">
                <a:latin typeface="Corbel" panose="020B0503020204020204" pitchFamily="34" charset="0"/>
              </a:rPr>
              <a:t> et </a:t>
            </a:r>
            <a:r>
              <a:rPr lang="fr-FR" sz="2000" b="1" spc="-1" dirty="0">
                <a:latin typeface="Corbel" panose="020B0503020204020204" pitchFamily="34" charset="0"/>
              </a:rPr>
              <a:t>décideurs-</a:t>
            </a:r>
            <a:r>
              <a:rPr lang="fr-FR" sz="2000" b="1" spc="-1" dirty="0" err="1">
                <a:latin typeface="Corbel" panose="020B0503020204020204" pitchFamily="34" charset="0"/>
              </a:rPr>
              <a:t>res</a:t>
            </a:r>
            <a:r>
              <a:rPr lang="fr-FR" sz="2000" b="1" spc="-1" dirty="0">
                <a:latin typeface="Corbel" panose="020B0503020204020204" pitchFamily="34" charset="0"/>
              </a:rPr>
              <a:t> politiques</a:t>
            </a:r>
            <a:r>
              <a:rPr lang="fr-FR" sz="2000" spc="-1" dirty="0">
                <a:latin typeface="Corbel" panose="020B0503020204020204" pitchFamily="34" charset="0"/>
              </a:rPr>
              <a:t> sur les questions liées au genre et changement climatique tant au niveau </a:t>
            </a:r>
            <a:r>
              <a:rPr lang="fr-FR" sz="2000" b="1" spc="-1" dirty="0">
                <a:latin typeface="Corbel" panose="020B0503020204020204" pitchFamily="34" charset="0"/>
              </a:rPr>
              <a:t>national</a:t>
            </a:r>
            <a:r>
              <a:rPr lang="fr-FR" sz="2000" spc="-1" dirty="0">
                <a:latin typeface="Corbel" panose="020B0503020204020204" pitchFamily="34" charset="0"/>
              </a:rPr>
              <a:t> que </a:t>
            </a:r>
            <a:r>
              <a:rPr lang="fr-FR" sz="2000" b="1" spc="-1" dirty="0">
                <a:latin typeface="Corbel" panose="020B0503020204020204" pitchFamily="34" charset="0"/>
              </a:rPr>
              <a:t>local</a:t>
            </a:r>
            <a:r>
              <a:rPr lang="fr-FR" sz="2000" spc="-1" dirty="0">
                <a:latin typeface="Corbel" panose="020B0503020204020204" pitchFamily="34" charset="0"/>
              </a:rPr>
              <a:t> en vue d’améliorer l’</a:t>
            </a:r>
            <a:r>
              <a:rPr lang="fr-FR" sz="2000" b="1" spc="-1" dirty="0">
                <a:latin typeface="Corbel" panose="020B0503020204020204" pitchFamily="34" charset="0"/>
              </a:rPr>
              <a:t>engagement politique </a:t>
            </a:r>
            <a:r>
              <a:rPr lang="fr-FR" sz="2000" spc="-1" dirty="0">
                <a:latin typeface="Corbel" panose="020B0503020204020204" pitchFamily="34" charset="0"/>
              </a:rPr>
              <a:t>en matière du genre et promouvoir un </a:t>
            </a:r>
            <a:r>
              <a:rPr lang="fr-FR" sz="2000" b="1" spc="-1" dirty="0">
                <a:latin typeface="Corbel" panose="020B0503020204020204" pitchFamily="34" charset="0"/>
              </a:rPr>
              <a:t>développement résilient</a:t>
            </a:r>
            <a:r>
              <a:rPr lang="fr-FR" sz="2000" spc="-1" dirty="0">
                <a:latin typeface="Corbel" panose="020B0503020204020204" pitchFamily="34" charset="0"/>
              </a:rPr>
              <a:t> et </a:t>
            </a:r>
            <a:r>
              <a:rPr lang="fr-FR" sz="2000" b="1" spc="-1" dirty="0">
                <a:latin typeface="Corbel" panose="020B0503020204020204" pitchFamily="34" charset="0"/>
              </a:rPr>
              <a:t>sensible au genre </a:t>
            </a:r>
            <a:br>
              <a:rPr lang="fr-FR" sz="3200" b="1" spc="-1" dirty="0">
                <a:latin typeface="Corbel" panose="020B0503020204020204" pitchFamily="34" charset="0"/>
                <a:ea typeface="DejaVu Sans"/>
              </a:rPr>
            </a:br>
            <a:br>
              <a:rPr lang="en-IN" sz="3200" b="1" spc="-1" dirty="0">
                <a:solidFill>
                  <a:srgbClr val="FFFFFF"/>
                </a:solidFill>
                <a:latin typeface="Arial"/>
                <a:ea typeface="DejaVu Sans"/>
              </a:rPr>
            </a:b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 </a:t>
            </a:r>
            <a:br>
              <a:rPr lang="en-IN" sz="3200" b="1" spc="-1" dirty="0">
                <a:latin typeface="Corbel" panose="020B0503020204020204" pitchFamily="34" charset="0"/>
                <a:ea typeface="DejaVu Sans"/>
              </a:rPr>
            </a:br>
            <a:endParaRPr lang="en-US" sz="3200" b="1" spc="-1" dirty="0">
              <a:latin typeface="Corbel" panose="020B0503020204020204" pitchFamily="34" charset="0"/>
              <a:ea typeface="DejaVu Sans"/>
            </a:endParaRPr>
          </a:p>
        </p:txBody>
      </p:sp>
      <p:sp>
        <p:nvSpPr>
          <p:cNvPr id="11" name="Titre 1"/>
          <p:cNvSpPr txBox="1">
            <a:spLocks/>
          </p:cNvSpPr>
          <p:nvPr/>
        </p:nvSpPr>
        <p:spPr bwMode="auto">
          <a:xfrm>
            <a:off x="126104" y="5805264"/>
            <a:ext cx="3581800" cy="845483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2000" spc="-1" dirty="0">
                <a:latin typeface="Corbel" panose="020B0503020204020204" pitchFamily="34" charset="0"/>
                <a:ea typeface="DejaVu Sans"/>
              </a:rPr>
              <a:t>Production des </a:t>
            </a:r>
            <a:r>
              <a:rPr lang="fr-FR" sz="2000" b="1" spc="-1" dirty="0">
                <a:latin typeface="Corbel" panose="020B0503020204020204" pitchFamily="34" charset="0"/>
                <a:ea typeface="DejaVu Sans"/>
              </a:rPr>
              <a:t>Policy Briefs </a:t>
            </a:r>
            <a:r>
              <a:rPr lang="fr-FR" sz="1600" b="1" spc="-1" dirty="0">
                <a:latin typeface="Corbel" panose="020B0503020204020204" pitchFamily="34" charset="0"/>
                <a:ea typeface="DejaVu Sans"/>
              </a:rPr>
              <a:t>« notes au décideurs et gestionnaires »</a:t>
            </a:r>
            <a:endParaRPr lang="en-US" sz="2000" b="1" spc="-1" dirty="0">
              <a:latin typeface="Corbel" panose="020B0503020204020204" pitchFamily="34" charset="0"/>
              <a:ea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1668064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61B4783F-32AD-451A-846F-2213876F8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596715"/>
            <a:ext cx="8712460" cy="49433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568952" cy="648072"/>
          </a:xfrm>
        </p:spPr>
        <p:txBody>
          <a:bodyPr/>
          <a:lstStyle/>
          <a:p>
            <a:br>
              <a:rPr lang="en-IN" spc="-1" dirty="0">
                <a:solidFill>
                  <a:schemeClr val="bg1">
                    <a:lumMod val="50000"/>
                  </a:schemeClr>
                </a:solidFill>
                <a:latin typeface="Corbel" panose="020B0503020204020204" pitchFamily="34" charset="0"/>
              </a:rPr>
            </a:br>
            <a:br>
              <a:rPr lang="en-IN" spc="-1" dirty="0">
                <a:solidFill>
                  <a:schemeClr val="bg1">
                    <a:lumMod val="50000"/>
                  </a:schemeClr>
                </a:solidFill>
                <a:latin typeface="Corbel" panose="020B0503020204020204" pitchFamily="34" charset="0"/>
              </a:rPr>
            </a:b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Niveau</a:t>
            </a:r>
            <a:r>
              <a:rPr lang="en-IN" sz="3200" b="1" spc="-1" dirty="0">
                <a:latin typeface="Corbel" panose="020B0503020204020204" pitchFamily="34" charset="0"/>
                <a:ea typeface="DejaVu Sans"/>
              </a:rPr>
              <a:t> III. </a:t>
            </a: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Politiques (régional)</a:t>
            </a:r>
            <a:br>
              <a:rPr lang="fr-FR" sz="3200" b="1" spc="-1" dirty="0">
                <a:latin typeface="Corbel" panose="020B0503020204020204" pitchFamily="34" charset="0"/>
                <a:ea typeface="DejaVu Sans"/>
              </a:rPr>
            </a:br>
            <a:br>
              <a:rPr lang="en-IN" sz="3200" b="1" spc="-1" dirty="0">
                <a:solidFill>
                  <a:srgbClr val="FFFFFF"/>
                </a:solidFill>
                <a:latin typeface="Arial"/>
                <a:ea typeface="DejaVu Sans"/>
              </a:rPr>
            </a:br>
            <a:r>
              <a:rPr lang="fr-FR" sz="3200" b="1" spc="-1" dirty="0">
                <a:latin typeface="Corbel" panose="020B0503020204020204" pitchFamily="34" charset="0"/>
                <a:ea typeface="DejaVu Sans"/>
              </a:rPr>
              <a:t> </a:t>
            </a:r>
            <a:br>
              <a:rPr lang="en-IN" sz="3200" b="1" spc="-1" dirty="0">
                <a:latin typeface="Corbel" panose="020B0503020204020204" pitchFamily="34" charset="0"/>
                <a:ea typeface="DejaVu Sans"/>
              </a:rPr>
            </a:br>
            <a:endParaRPr lang="en-US" sz="3200" b="1" spc="-1" dirty="0">
              <a:latin typeface="Corbel" panose="020B0503020204020204" pitchFamily="34" charset="0"/>
              <a:ea typeface="DejaVu San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36A27AE-8BA1-4E33-AE6C-2054CAA01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00189" y="3933056"/>
            <a:ext cx="2520279" cy="1606960"/>
          </a:xfrm>
          <a:prstGeom prst="rect">
            <a:avLst/>
          </a:prstGeom>
        </p:spPr>
      </p:pic>
      <p:sp>
        <p:nvSpPr>
          <p:cNvPr id="10" name="Titre 1"/>
          <p:cNvSpPr txBox="1">
            <a:spLocks/>
          </p:cNvSpPr>
          <p:nvPr/>
        </p:nvSpPr>
        <p:spPr bwMode="auto">
          <a:xfrm>
            <a:off x="-6576" y="5587150"/>
            <a:ext cx="9143999" cy="1226226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IN" sz="1800" b="1" spc="-1" dirty="0">
                <a:latin typeface="Corbel" panose="020B0503020204020204" pitchFamily="34" charset="0"/>
              </a:rPr>
              <a:t>Contribution des résultats du Projet sur l’amélioration du cadre politique Genre en vue d’améliorer les conditions de la femme au niveau regional</a:t>
            </a:r>
            <a:r>
              <a:rPr lang="en-IN" sz="1800" spc="-1" dirty="0">
                <a:latin typeface="Corbel" panose="020B0503020204020204" pitchFamily="34" charset="0"/>
              </a:rPr>
              <a:t>: </a:t>
            </a:r>
            <a:r>
              <a:rPr lang="fr-FR" sz="1800" spc="-1" dirty="0">
                <a:latin typeface="Corbel" panose="020B0503020204020204" pitchFamily="34" charset="0"/>
              </a:rPr>
              <a:t>Organisation du </a:t>
            </a:r>
            <a:r>
              <a:rPr lang="fr-FR" sz="1800" b="1" spc="-1" dirty="0">
                <a:solidFill>
                  <a:srgbClr val="C00000"/>
                </a:solidFill>
                <a:latin typeface="Corbel" panose="020B0503020204020204" pitchFamily="34" charset="0"/>
              </a:rPr>
              <a:t>premier Sommet africain des chefs d’Etats et Gouvernements sur la masculinité positive </a:t>
            </a:r>
            <a:r>
              <a:rPr lang="fr-FR" sz="1800" spc="-1" dirty="0">
                <a:latin typeface="Corbel" panose="020B0503020204020204" pitchFamily="34" charset="0"/>
              </a:rPr>
              <a:t>afin de mettre fin aux violences faites aux femmes et aux jeunes filles, Kinshasa 25-26 novembre 2021</a:t>
            </a:r>
            <a:endParaRPr lang="en-US" sz="1800" spc="-1" dirty="0">
              <a:latin typeface="Corbel" panose="020B0503020204020204" pitchFamily="34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9F3F68DA-CE4B-41C2-B2AB-F13984C493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0948" y="4082551"/>
            <a:ext cx="2808312" cy="140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704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12695</TotalTime>
  <Words>450</Words>
  <Application>Microsoft Office PowerPoint</Application>
  <PresentationFormat>Affichage à l'écran (4:3)</PresentationFormat>
  <Paragraphs>17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Corbel</vt:lpstr>
      <vt:lpstr>Palatino Linotype</vt:lpstr>
      <vt:lpstr>Office Theme</vt:lpstr>
      <vt:lpstr>Présentation PowerPoint</vt:lpstr>
      <vt:lpstr>Niveau I. Équipe de recherche  </vt:lpstr>
      <vt:lpstr> Niveau II. Communauté   </vt:lpstr>
      <vt:lpstr>  Niveau III. Politiques (provincial et national)    cc</vt:lpstr>
      <vt:lpstr>  Niveau III. Politiques (régional)    </vt:lpstr>
    </vt:vector>
  </TitlesOfParts>
  <Company>RU-IWR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-A Physically based approach to the  Pitman model calibration for the Congo basin -</dc:title>
  <dc:creator>CRREBaC</dc:creator>
  <cp:lastModifiedBy>Emmanuel-Tsadok N. Mihaha</cp:lastModifiedBy>
  <cp:revision>1530</cp:revision>
  <cp:lastPrinted>2018-03-17T08:44:49Z</cp:lastPrinted>
  <dcterms:created xsi:type="dcterms:W3CDTF">2010-09-20T18:39:49Z</dcterms:created>
  <dcterms:modified xsi:type="dcterms:W3CDTF">2021-12-04T23:44:37Z</dcterms:modified>
</cp:coreProperties>
</file>